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9" r:id="rId2"/>
    <p:sldId id="269" r:id="rId3"/>
    <p:sldId id="270" r:id="rId4"/>
    <p:sldId id="288" r:id="rId5"/>
    <p:sldId id="290" r:id="rId6"/>
    <p:sldId id="284" r:id="rId7"/>
    <p:sldId id="281" r:id="rId8"/>
    <p:sldId id="289"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CBE8"/>
    <a:srgbClr val="000427"/>
    <a:srgbClr val="0071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E6B24-7B65-431D-AE91-52B4F171565A}" v="2" dt="2023-09-20T14:51:5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7"/>
  </p:normalViewPr>
  <p:slideViewPr>
    <p:cSldViewPr snapToGrid="0" snapToObjects="1">
      <p:cViewPr varScale="1">
        <p:scale>
          <a:sx n="83" d="100"/>
          <a:sy n="83" d="100"/>
        </p:scale>
        <p:origin x="-629" y="-77"/>
      </p:cViewPr>
      <p:guideLst>
        <p:guide orient="horz" pos="3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Pembroke" userId="94634863-53d0-48fe-ae54-8b826ee92497" providerId="ADAL" clId="{300E6B24-7B65-431D-AE91-52B4F171565A}"/>
    <pc:docChg chg="custSel modSld">
      <pc:chgData name="Andrew Pembroke" userId="94634863-53d0-48fe-ae54-8b826ee92497" providerId="ADAL" clId="{300E6B24-7B65-431D-AE91-52B4F171565A}" dt="2023-09-20T16:02:47.428" v="235" actId="20577"/>
      <pc:docMkLst>
        <pc:docMk/>
      </pc:docMkLst>
      <pc:sldChg chg="delSp modSp mod">
        <pc:chgData name="Andrew Pembroke" userId="94634863-53d0-48fe-ae54-8b826ee92497" providerId="ADAL" clId="{300E6B24-7B65-431D-AE91-52B4F171565A}" dt="2023-09-20T16:02:47.428" v="235" actId="20577"/>
        <pc:sldMkLst>
          <pc:docMk/>
          <pc:sldMk cId="3168502340" sldId="281"/>
        </pc:sldMkLst>
        <pc:spChg chg="mod">
          <ac:chgData name="Andrew Pembroke" userId="94634863-53d0-48fe-ae54-8b826ee92497" providerId="ADAL" clId="{300E6B24-7B65-431D-AE91-52B4F171565A}" dt="2023-09-20T16:02:32.327" v="216" actId="20577"/>
          <ac:spMkLst>
            <pc:docMk/>
            <pc:sldMk cId="3168502340" sldId="281"/>
            <ac:spMk id="4" creationId="{81E54E75-2F24-BF45-AEA2-49753D55EFE2}"/>
          </ac:spMkLst>
        </pc:spChg>
        <pc:spChg chg="mod">
          <ac:chgData name="Andrew Pembroke" userId="94634863-53d0-48fe-ae54-8b826ee92497" providerId="ADAL" clId="{300E6B24-7B65-431D-AE91-52B4F171565A}" dt="2023-09-20T16:02:47.428" v="235" actId="20577"/>
          <ac:spMkLst>
            <pc:docMk/>
            <pc:sldMk cId="3168502340" sldId="281"/>
            <ac:spMk id="5" creationId="{548FB8FF-67A2-6698-E1CF-472864BF9CA3}"/>
          </ac:spMkLst>
        </pc:spChg>
        <pc:graphicFrameChg chg="del">
          <ac:chgData name="Andrew Pembroke" userId="94634863-53d0-48fe-ae54-8b826ee92497" providerId="ADAL" clId="{300E6B24-7B65-431D-AE91-52B4F171565A}" dt="2023-09-20T16:02:10.633" v="191" actId="478"/>
          <ac:graphicFrameMkLst>
            <pc:docMk/>
            <pc:sldMk cId="3168502340" sldId="281"/>
            <ac:graphicFrameMk id="3" creationId="{90822894-8A39-352D-E6BC-95879E8E2243}"/>
          </ac:graphicFrameMkLst>
        </pc:graphicFrameChg>
      </pc:sldChg>
      <pc:sldChg chg="modSp mod">
        <pc:chgData name="Andrew Pembroke" userId="94634863-53d0-48fe-ae54-8b826ee92497" providerId="ADAL" clId="{300E6B24-7B65-431D-AE91-52B4F171565A}" dt="2023-09-20T15:59:52.856" v="190" actId="20577"/>
        <pc:sldMkLst>
          <pc:docMk/>
          <pc:sldMk cId="1878977866" sldId="284"/>
        </pc:sldMkLst>
        <pc:spChg chg="mod">
          <ac:chgData name="Andrew Pembroke" userId="94634863-53d0-48fe-ae54-8b826ee92497" providerId="ADAL" clId="{300E6B24-7B65-431D-AE91-52B4F171565A}" dt="2023-09-20T14:50:41.470" v="34" actId="20577"/>
          <ac:spMkLst>
            <pc:docMk/>
            <pc:sldMk cId="1878977866" sldId="284"/>
            <ac:spMk id="4" creationId="{81E54E75-2F24-BF45-AEA2-49753D55EFE2}"/>
          </ac:spMkLst>
        </pc:spChg>
        <pc:spChg chg="mod">
          <ac:chgData name="Andrew Pembroke" userId="94634863-53d0-48fe-ae54-8b826ee92497" providerId="ADAL" clId="{300E6B24-7B65-431D-AE91-52B4F171565A}" dt="2023-09-20T15:59:52.856" v="190" actId="20577"/>
          <ac:spMkLst>
            <pc:docMk/>
            <pc:sldMk cId="1878977866" sldId="284"/>
            <ac:spMk id="14" creationId="{09E006AE-CD62-4E8F-A428-7833C9792D0C}"/>
          </ac:spMkLst>
        </pc:spChg>
      </pc:sldChg>
      <pc:sldChg chg="modSp mod">
        <pc:chgData name="Andrew Pembroke" userId="94634863-53d0-48fe-ae54-8b826ee92497" providerId="ADAL" clId="{300E6B24-7B65-431D-AE91-52B4F171565A}" dt="2023-09-20T15:51:24.738" v="60" actId="20577"/>
        <pc:sldMkLst>
          <pc:docMk/>
          <pc:sldMk cId="3926666627" sldId="288"/>
        </pc:sldMkLst>
        <pc:spChg chg="mod">
          <ac:chgData name="Andrew Pembroke" userId="94634863-53d0-48fe-ae54-8b826ee92497" providerId="ADAL" clId="{300E6B24-7B65-431D-AE91-52B4F171565A}" dt="2023-09-20T15:51:24.738" v="60" actId="20577"/>
          <ac:spMkLst>
            <pc:docMk/>
            <pc:sldMk cId="3926666627" sldId="288"/>
            <ac:spMk id="4" creationId="{81E54E75-2F24-BF45-AEA2-49753D55EFE2}"/>
          </ac:spMkLst>
        </pc:spChg>
        <pc:spChg chg="mod">
          <ac:chgData name="Andrew Pembroke" userId="94634863-53d0-48fe-ae54-8b826ee92497" providerId="ADAL" clId="{300E6B24-7B65-431D-AE91-52B4F171565A}" dt="2023-09-20T14:42:36.345" v="18" actId="1076"/>
          <ac:spMkLst>
            <pc:docMk/>
            <pc:sldMk cId="3926666627" sldId="288"/>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91EE6-B702-F441-92BB-80F2C2780339}" type="datetimeFigureOut">
              <a:rPr lang="en-US" smtClean="0"/>
              <a:t>5/28/2024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0DC25-7821-5344-B118-7FBB159B9964}" type="slidenum">
              <a:rPr lang="en-US" smtClean="0"/>
              <a:t>‹#›</a:t>
            </a:fld>
            <a:endParaRPr lang="en-US" dirty="0"/>
          </a:p>
        </p:txBody>
      </p:sp>
    </p:spTree>
    <p:extLst>
      <p:ext uri="{BB962C8B-B14F-4D97-AF65-F5344CB8AC3E}">
        <p14:creationId xmlns:p14="http://schemas.microsoft.com/office/powerpoint/2010/main" val="144791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8260DC25-7821-5344-B118-7FBB159B9964}" type="slidenum">
              <a:rPr lang="en-US" smtClean="0"/>
              <a:t>1</a:t>
            </a:fld>
            <a:endParaRPr lang="en-US" dirty="0"/>
          </a:p>
        </p:txBody>
      </p:sp>
    </p:spTree>
    <p:extLst>
      <p:ext uri="{BB962C8B-B14F-4D97-AF65-F5344CB8AC3E}">
        <p14:creationId xmlns:p14="http://schemas.microsoft.com/office/powerpoint/2010/main" val="2471411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2</a:t>
            </a:fld>
            <a:endParaRPr lang="en-US" dirty="0"/>
          </a:p>
        </p:txBody>
      </p:sp>
    </p:spTree>
    <p:extLst>
      <p:ext uri="{BB962C8B-B14F-4D97-AF65-F5344CB8AC3E}">
        <p14:creationId xmlns:p14="http://schemas.microsoft.com/office/powerpoint/2010/main" val="21593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3</a:t>
            </a:fld>
            <a:endParaRPr lang="en-US" dirty="0"/>
          </a:p>
        </p:txBody>
      </p:sp>
    </p:spTree>
    <p:extLst>
      <p:ext uri="{BB962C8B-B14F-4D97-AF65-F5344CB8AC3E}">
        <p14:creationId xmlns:p14="http://schemas.microsoft.com/office/powerpoint/2010/main" val="135382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4</a:t>
            </a:fld>
            <a:endParaRPr lang="en-US" dirty="0"/>
          </a:p>
        </p:txBody>
      </p:sp>
    </p:spTree>
    <p:extLst>
      <p:ext uri="{BB962C8B-B14F-4D97-AF65-F5344CB8AC3E}">
        <p14:creationId xmlns:p14="http://schemas.microsoft.com/office/powerpoint/2010/main" val="2127122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5</a:t>
            </a:fld>
            <a:endParaRPr lang="en-US" dirty="0"/>
          </a:p>
        </p:txBody>
      </p:sp>
    </p:spTree>
    <p:extLst>
      <p:ext uri="{BB962C8B-B14F-4D97-AF65-F5344CB8AC3E}">
        <p14:creationId xmlns:p14="http://schemas.microsoft.com/office/powerpoint/2010/main" val="1762310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6</a:t>
            </a:fld>
            <a:endParaRPr lang="en-US" dirty="0"/>
          </a:p>
        </p:txBody>
      </p:sp>
    </p:spTree>
    <p:extLst>
      <p:ext uri="{BB962C8B-B14F-4D97-AF65-F5344CB8AC3E}">
        <p14:creationId xmlns:p14="http://schemas.microsoft.com/office/powerpoint/2010/main" val="346378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7</a:t>
            </a:fld>
            <a:endParaRPr lang="en-US" dirty="0"/>
          </a:p>
        </p:txBody>
      </p:sp>
    </p:spTree>
    <p:extLst>
      <p:ext uri="{BB962C8B-B14F-4D97-AF65-F5344CB8AC3E}">
        <p14:creationId xmlns:p14="http://schemas.microsoft.com/office/powerpoint/2010/main" val="1235080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60DC25-7821-5344-B118-7FBB159B9964}" type="slidenum">
              <a:rPr lang="en-US" smtClean="0"/>
              <a:t>8</a:t>
            </a:fld>
            <a:endParaRPr lang="en-US" dirty="0"/>
          </a:p>
        </p:txBody>
      </p:sp>
    </p:spTree>
    <p:extLst>
      <p:ext uri="{BB962C8B-B14F-4D97-AF65-F5344CB8AC3E}">
        <p14:creationId xmlns:p14="http://schemas.microsoft.com/office/powerpoint/2010/main" val="21716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25698B-5083-8541-8E7D-ABF2CE2431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7E0AC3CB-ADE4-A04F-A504-4D482E627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60FF5229-AF64-B847-A715-CC29B7E82A45}"/>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C73E3B74-8134-BB40-975F-855CA444E3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E7A523C-60F4-DB46-AFB5-7CCD5530672E}"/>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45451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F246E-9A9C-284F-A4BD-73111C676B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01E83536-C317-584F-B5C1-25BD1124B9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BE4803FE-12EE-2A4C-B787-590EB44C5D0D}"/>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BB44EF67-65DA-9944-B34D-EF22254A63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ECA24D9-E5C4-7340-A55F-764196C7611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8901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20A6447-FF2B-4C43-8027-0093325D8E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1C1B1C26-80E8-D143-8893-359F6D9B48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AAB3F8C8-AEF8-254A-9F57-FB09D9C16E46}"/>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13A45340-06F2-9C4D-8B67-76B1E7C52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342AA99-7B02-9544-A172-D86BA016833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97315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33386-D6A7-C14C-BD76-6824ED39F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DF692692-1620-A843-A7F0-3ACD5364F7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75F64EB9-6A6D-2E4C-AABA-390726587C37}"/>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A6ECC149-5F5C-6C44-A048-603A3160F5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F67D963-53BB-0F45-AC8A-4D7753E5D4E7}"/>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8597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7B41F-4EDF-CC41-B7FC-76B37A4D0C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42D6DC87-69A8-6F48-8AC9-1E47E2751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17DCD246-6F6B-AD45-A357-5E293B18289D}"/>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D6CDCC89-251B-734B-B848-8AE029C180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013E97D-0E1B-0A40-B97A-BEF6449265C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72705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80445-661A-8243-AD13-BCD139B701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B7A58274-CAB9-2D46-ADAD-320F89B28C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4B9779B7-9564-0B44-B741-EFA21B6A60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16D62D6C-AACC-3D42-BC31-0B6FBBF1D00F}"/>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6" name="Footer Placeholder 5">
            <a:extLst>
              <a:ext uri="{FF2B5EF4-FFF2-40B4-BE49-F238E27FC236}">
                <a16:creationId xmlns="" xmlns:a16="http://schemas.microsoft.com/office/drawing/2014/main" id="{B0AB297E-E06C-ED4D-A02C-5DDAE9E8FA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0F7D24B9-3257-4D46-970B-E02E1C16A52A}"/>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01127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FA04D9-1B0F-EC40-A33F-1B1CBEB5AD2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F8010441-0A13-3749-BA7D-AFDB53BEA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896B87AF-81A0-5E4B-A3D2-870B1885E3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BD92BDF4-7983-5C49-B4CE-B69A26B9D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A51663CF-E69D-234F-A8CD-A31A1C19B64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01CA088C-7882-2244-BD05-40A06E286DB4}"/>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8" name="Footer Placeholder 7">
            <a:extLst>
              <a:ext uri="{FF2B5EF4-FFF2-40B4-BE49-F238E27FC236}">
                <a16:creationId xmlns="" xmlns:a16="http://schemas.microsoft.com/office/drawing/2014/main" id="{1A60F34D-6B58-ED4E-A6CA-D0692398B7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F6829DCF-16A8-BC4C-A003-53482C0D51C6}"/>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386388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82CD28-1C17-B942-8E1D-A43DED4B627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39E37724-936C-3C4A-9611-2654C05CF72E}"/>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4" name="Footer Placeholder 3">
            <a:extLst>
              <a:ext uri="{FF2B5EF4-FFF2-40B4-BE49-F238E27FC236}">
                <a16:creationId xmlns="" xmlns:a16="http://schemas.microsoft.com/office/drawing/2014/main" id="{CA7917BE-3491-4C4D-9FED-FC858EE75F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1B87293C-960B-6340-BBA9-9EC6FEDDF911}"/>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766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DAB376-735A-D641-AB1A-06BF487F0436}"/>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3" name="Footer Placeholder 2">
            <a:extLst>
              <a:ext uri="{FF2B5EF4-FFF2-40B4-BE49-F238E27FC236}">
                <a16:creationId xmlns="" xmlns:a16="http://schemas.microsoft.com/office/drawing/2014/main" id="{FB6A7819-4437-954D-9513-EB47F1F6F9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E379D5C6-D37E-2C44-8BF3-C313BF18FA3F}"/>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30022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747D7-43FA-A645-9B2E-55E1B3E8BE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D67C876A-E3BF-974D-B2FE-DBF9FDDD37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65DE2C0A-C197-374F-9CFE-AD6B82144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21ADE6C-4675-6F43-B05A-92BEEFCAE356}"/>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6" name="Footer Placeholder 5">
            <a:extLst>
              <a:ext uri="{FF2B5EF4-FFF2-40B4-BE49-F238E27FC236}">
                <a16:creationId xmlns="" xmlns:a16="http://schemas.microsoft.com/office/drawing/2014/main" id="{51C98015-0E69-0B47-8CDE-0A44017C36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6CD3FDEC-1E23-D143-AF94-57F4E6DF8569}"/>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295820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C1AB4-1C42-BC46-BA12-8EC9D7A7AD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EB6614B4-D34D-9A47-985F-632353573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6A729D51-5D01-B642-9FDE-B2B4FE06B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AA1DD05-7FD3-4647-961A-221C7DC05E2B}"/>
              </a:ext>
            </a:extLst>
          </p:cNvPr>
          <p:cNvSpPr>
            <a:spLocks noGrp="1"/>
          </p:cNvSpPr>
          <p:nvPr>
            <p:ph type="dt" sz="half" idx="10"/>
          </p:nvPr>
        </p:nvSpPr>
        <p:spPr/>
        <p:txBody>
          <a:bodyPr/>
          <a:lstStyle/>
          <a:p>
            <a:fld id="{F338E07F-E59C-104F-B923-9A7CCF7D1144}" type="datetimeFigureOut">
              <a:rPr lang="en-US" smtClean="0"/>
              <a:t>5/28/2024</a:t>
            </a:fld>
            <a:endParaRPr lang="en-US" dirty="0"/>
          </a:p>
        </p:txBody>
      </p:sp>
      <p:sp>
        <p:nvSpPr>
          <p:cNvPr id="6" name="Footer Placeholder 5">
            <a:extLst>
              <a:ext uri="{FF2B5EF4-FFF2-40B4-BE49-F238E27FC236}">
                <a16:creationId xmlns="" xmlns:a16="http://schemas.microsoft.com/office/drawing/2014/main" id="{98C7714C-E751-B14A-B9AA-641692DEEC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FDB796E-9F3D-284E-87A1-A2AF1410D954}"/>
              </a:ext>
            </a:extLst>
          </p:cNvPr>
          <p:cNvSpPr>
            <a:spLocks noGrp="1"/>
          </p:cNvSpPr>
          <p:nvPr>
            <p:ph type="sldNum" sz="quarter" idx="12"/>
          </p:nvPr>
        </p:nvSpPr>
        <p:spPr/>
        <p:txBody>
          <a:bodyPr/>
          <a:lstStyle/>
          <a:p>
            <a:fld id="{933104CE-FA12-FB45-8484-92AAB3CA95E6}" type="slidenum">
              <a:rPr lang="en-US" smtClean="0"/>
              <a:t>‹#›</a:t>
            </a:fld>
            <a:endParaRPr lang="en-US" dirty="0"/>
          </a:p>
        </p:txBody>
      </p:sp>
    </p:spTree>
    <p:extLst>
      <p:ext uri="{BB962C8B-B14F-4D97-AF65-F5344CB8AC3E}">
        <p14:creationId xmlns:p14="http://schemas.microsoft.com/office/powerpoint/2010/main" val="18659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89114F3-98C6-3840-A0E8-166C973E4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3AFB667B-61CE-FD46-AC89-8C638D9F1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F7D19183-77CD-8A47-95F1-B02A1F4230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8E07F-E59C-104F-B923-9A7CCF7D1144}" type="datetimeFigureOut">
              <a:rPr lang="en-US" smtClean="0"/>
              <a:t>5/28/2024</a:t>
            </a:fld>
            <a:endParaRPr lang="en-US" dirty="0"/>
          </a:p>
        </p:txBody>
      </p:sp>
      <p:sp>
        <p:nvSpPr>
          <p:cNvPr id="5" name="Footer Placeholder 4">
            <a:extLst>
              <a:ext uri="{FF2B5EF4-FFF2-40B4-BE49-F238E27FC236}">
                <a16:creationId xmlns="" xmlns:a16="http://schemas.microsoft.com/office/drawing/2014/main" id="{9DC2165A-90D7-034A-B50A-E967E5059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90341DA9-4D76-B349-AB10-22E856B04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104CE-FA12-FB45-8484-92AAB3CA95E6}" type="slidenum">
              <a:rPr lang="en-US" smtClean="0"/>
              <a:t>‹#›</a:t>
            </a:fld>
            <a:endParaRPr lang="en-US" dirty="0"/>
          </a:p>
        </p:txBody>
      </p:sp>
    </p:spTree>
    <p:extLst>
      <p:ext uri="{BB962C8B-B14F-4D97-AF65-F5344CB8AC3E}">
        <p14:creationId xmlns:p14="http://schemas.microsoft.com/office/powerpoint/2010/main" val="179985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hyperlink" Target="https://www.gov.uk/check-eligible-free-childcare-if-youre-working" TargetMode="External"/><Relationship Id="rId5" Type="http://schemas.openxmlformats.org/officeDocument/2006/relationships/image" Target="../media/image7.jpeg"/><Relationship Id="rId10" Type="http://schemas.openxmlformats.org/officeDocument/2006/relationships/hyperlink" Target="https://www.gov.uk/national-curriculum" TargetMode="External"/><Relationship Id="rId4" Type="http://schemas.openxmlformats.org/officeDocument/2006/relationships/image" Target="../media/image6.emf"/><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hyperlink" Target="https://educationhub.blog.gov.uk/2023/03/16/budget-2023-everything-you-need-to-know-about-childcare-support/" TargetMode="External"/><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hyperlink" Target="https://reports.ofsted.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hyperlink" Target="https://www.gov.uk/apply-for-secondary-school-place" TargetMode="External"/><Relationship Id="rId5" Type="http://schemas.openxmlformats.org/officeDocument/2006/relationships/image" Target="../media/image7.jpeg"/><Relationship Id="rId10" Type="http://schemas.openxmlformats.org/officeDocument/2006/relationships/hyperlink" Target="https://www.bristol.gov.uk/residents/schools-learning-and-early-years/school-admissions/primary-admissions/primary-apply" TargetMode="External"/><Relationship Id="rId4" Type="http://schemas.openxmlformats.org/officeDocument/2006/relationships/image" Target="../media/image6.emf"/><Relationship Id="rId9" Type="http://schemas.openxmlformats.org/officeDocument/2006/relationships/hyperlink" Target="https://www.gov.uk/schools-admissions" TargetMode="Externa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hyperlink" Target="https://www.mydentist.co.uk/dentists" TargetMode="External"/><Relationship Id="rId5" Type="http://schemas.openxmlformats.org/officeDocument/2006/relationships/image" Target="../media/image7.jpeg"/><Relationship Id="rId10" Type="http://schemas.openxmlformats.org/officeDocument/2006/relationships/hyperlink" Target="https://www.nhs.uk/service-search/find-a-dentist" TargetMode="External"/><Relationship Id="rId4" Type="http://schemas.openxmlformats.org/officeDocument/2006/relationships/image" Target="../media/image6.emf"/><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hyperlink" Target="https://www.nuffieldhealth.com/" TargetMode="External"/><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hyperlink" Target="https://www.bupa.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hyperlink" Target="https://www.nhs.uk/service-search/find-a-gp" TargetMode="External"/><Relationship Id="rId5" Type="http://schemas.openxmlformats.org/officeDocument/2006/relationships/image" Target="../media/image7.jpeg"/><Relationship Id="rId10" Type="http://schemas.openxmlformats.org/officeDocument/2006/relationships/hyperlink" Target="https://www.nhs.uk/nhs-services/gps/how-to-register-with-a-gp-surgery/" TargetMode="External"/><Relationship Id="rId4" Type="http://schemas.openxmlformats.org/officeDocument/2006/relationships/image" Target="../media/image6.emf"/><Relationship Id="rId9" Type="http://schemas.openxmlformats.org/officeDocument/2006/relationships/image" Target="../media/image4.png"/><Relationship Id="rId14" Type="http://schemas.openxmlformats.org/officeDocument/2006/relationships/hyperlink" Target="https://www.spirehealthcare.com/spire-bristol-hospita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8.emf"/><Relationship Id="rId7" Type="http://schemas.openxmlformats.org/officeDocument/2006/relationships/image" Target="../media/image6.emf"/><Relationship Id="rId2" Type="http://schemas.openxmlformats.org/officeDocument/2006/relationships/hyperlink" Target="https://uhbristolnhs.pagetiger.com/employment-check-guide/1" TargetMode="Externa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7.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43EABE5-C5CF-804B-A5FB-80E03C22AEFF}"/>
              </a:ext>
            </a:extLst>
          </p:cNvPr>
          <p:cNvSpPr/>
          <p:nvPr/>
        </p:nvSpPr>
        <p:spPr>
          <a:xfrm>
            <a:off x="-73572" y="-129510"/>
            <a:ext cx="12265572" cy="6902669"/>
          </a:xfrm>
          <a:prstGeom prst="rect">
            <a:avLst/>
          </a:prstGeom>
          <a:solidFill>
            <a:srgbClr val="007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1BC"/>
              </a:solidFill>
            </a:endParaRPr>
          </a:p>
        </p:txBody>
      </p:sp>
      <p:sp>
        <p:nvSpPr>
          <p:cNvPr id="5" name="object 5">
            <a:extLst>
              <a:ext uri="{FF2B5EF4-FFF2-40B4-BE49-F238E27FC236}">
                <a16:creationId xmlns="" xmlns:a16="http://schemas.microsoft.com/office/drawing/2014/main" id="{400FDA53-CB58-9F4A-8038-5475FCE0CBEA}"/>
              </a:ext>
            </a:extLst>
          </p:cNvPr>
          <p:cNvSpPr txBox="1"/>
          <p:nvPr/>
        </p:nvSpPr>
        <p:spPr>
          <a:xfrm>
            <a:off x="488966" y="592867"/>
            <a:ext cx="6996105" cy="473206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marR="5080" indent="12700">
              <a:lnSpc>
                <a:spcPts val="7200"/>
              </a:lnSpc>
              <a:spcBef>
                <a:spcPts val="1500"/>
              </a:spcBef>
              <a:tabLst>
                <a:tab pos="2286000" algn="l"/>
                <a:tab pos="3429000" algn="l"/>
              </a:tabLst>
              <a:defRPr sz="7200" b="1">
                <a:solidFill>
                  <a:srgbClr val="001B2F"/>
                </a:solidFill>
                <a:latin typeface="Poppins-Black"/>
                <a:ea typeface="Poppins-Black"/>
                <a:cs typeface="Poppins-Black"/>
                <a:sym typeface="Poppins-Black"/>
              </a:defRPr>
            </a:lvl1pPr>
          </a:lstStyle>
          <a:p>
            <a:pPr>
              <a:lnSpc>
                <a:spcPct val="100000"/>
              </a:lnSpc>
            </a:pPr>
            <a:r>
              <a:rPr lang="en-GB" sz="5400" dirty="0">
                <a:solidFill>
                  <a:schemeClr val="bg1"/>
                </a:solidFill>
                <a:latin typeface="Futura PT Demi" panose="020B0502020204020303" pitchFamily="34" charset="77"/>
                <a:ea typeface="Roboto Black" panose="02000000000000000000" pitchFamily="2" charset="0"/>
                <a:cs typeface="Arial Black" panose="020B0604020202020204" pitchFamily="34" charset="0"/>
              </a:rPr>
              <a:t>Schools/Childcare,</a:t>
            </a:r>
          </a:p>
          <a:p>
            <a:pPr>
              <a:lnSpc>
                <a:spcPct val="100000"/>
              </a:lnSpc>
            </a:pPr>
            <a:r>
              <a:rPr lang="en-GB" sz="5400" dirty="0">
                <a:solidFill>
                  <a:schemeClr val="bg1"/>
                </a:solidFill>
                <a:latin typeface="Futura PT Demi" panose="020B0502020204020303" pitchFamily="34" charset="77"/>
                <a:ea typeface="Roboto Black" panose="02000000000000000000" pitchFamily="2" charset="0"/>
                <a:cs typeface="Arial Black" panose="020B0604020202020204" pitchFamily="34" charset="0"/>
              </a:rPr>
              <a:t>GP’s and Dentists</a:t>
            </a:r>
          </a:p>
          <a:p>
            <a:pPr>
              <a:lnSpc>
                <a:spcPct val="100000"/>
              </a:lnSpc>
            </a:pPr>
            <a:r>
              <a:rPr lang="en-GB" sz="5400" dirty="0">
                <a:solidFill>
                  <a:schemeClr val="bg1"/>
                </a:solidFill>
                <a:latin typeface="Futura PT Demi" panose="020B0502020204020303" pitchFamily="34" charset="77"/>
                <a:ea typeface="Roboto Black" panose="02000000000000000000" pitchFamily="2" charset="0"/>
                <a:cs typeface="Arial Black" panose="020B0604020202020204" pitchFamily="34" charset="0"/>
              </a:rPr>
              <a:t>Bristol &amp; Weston-Super-Mare</a:t>
            </a:r>
          </a:p>
          <a:p>
            <a:pPr>
              <a:lnSpc>
                <a:spcPct val="100000"/>
              </a:lnSpc>
            </a:pPr>
            <a:endParaRPr lang="en-GB" sz="5400" b="0" dirty="0">
              <a:solidFill>
                <a:schemeClr val="bg1"/>
              </a:solidFill>
              <a:latin typeface="Futura PT Demi" panose="020B0502020204020303" pitchFamily="34" charset="77"/>
              <a:ea typeface="Roboto Black" panose="02000000000000000000" pitchFamily="2" charset="0"/>
              <a:cs typeface="Arial Black" panose="020B0604020202020204" pitchFamily="34" charset="0"/>
            </a:endParaRPr>
          </a:p>
        </p:txBody>
      </p:sp>
      <p:pic>
        <p:nvPicPr>
          <p:cNvPr id="3" name="Picture 2">
            <a:extLst>
              <a:ext uri="{FF2B5EF4-FFF2-40B4-BE49-F238E27FC236}">
                <a16:creationId xmlns="" xmlns:a16="http://schemas.microsoft.com/office/drawing/2014/main" id="{C77AB189-747C-014E-9583-4600582E90B3}"/>
              </a:ext>
            </a:extLst>
          </p:cNvPr>
          <p:cNvPicPr>
            <a:picLocks noChangeAspect="1"/>
          </p:cNvPicPr>
          <p:nvPr/>
        </p:nvPicPr>
        <p:blipFill>
          <a:blip r:embed="rId3"/>
          <a:stretch>
            <a:fillRect/>
          </a:stretch>
        </p:blipFill>
        <p:spPr>
          <a:xfrm>
            <a:off x="7049501" y="5135819"/>
            <a:ext cx="1960576" cy="863587"/>
          </a:xfrm>
          <a:prstGeom prst="rect">
            <a:avLst/>
          </a:prstGeom>
        </p:spPr>
      </p:pic>
      <p:pic>
        <p:nvPicPr>
          <p:cNvPr id="6" name="Picture 5">
            <a:extLst>
              <a:ext uri="{FF2B5EF4-FFF2-40B4-BE49-F238E27FC236}">
                <a16:creationId xmlns="" xmlns:a16="http://schemas.microsoft.com/office/drawing/2014/main" id="{C0D451E4-2B5E-EF48-B7F4-1298D99B06D0}"/>
              </a:ext>
            </a:extLst>
          </p:cNvPr>
          <p:cNvPicPr>
            <a:picLocks noChangeAspect="1"/>
          </p:cNvPicPr>
          <p:nvPr/>
        </p:nvPicPr>
        <p:blipFill>
          <a:blip r:embed="rId4"/>
          <a:stretch>
            <a:fillRect/>
          </a:stretch>
        </p:blipFill>
        <p:spPr>
          <a:xfrm>
            <a:off x="7485071" y="2261862"/>
            <a:ext cx="2531288" cy="980589"/>
          </a:xfrm>
          <a:prstGeom prst="rect">
            <a:avLst/>
          </a:prstGeom>
        </p:spPr>
      </p:pic>
      <p:pic>
        <p:nvPicPr>
          <p:cNvPr id="8" name="Picture 7">
            <a:extLst>
              <a:ext uri="{FF2B5EF4-FFF2-40B4-BE49-F238E27FC236}">
                <a16:creationId xmlns="" xmlns:a16="http://schemas.microsoft.com/office/drawing/2014/main" id="{A24248B6-4758-D94E-955B-B79DC79A48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16359" y="221860"/>
            <a:ext cx="1788862" cy="855543"/>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6"/>
          <a:stretch>
            <a:fillRect/>
          </a:stretch>
        </p:blipFill>
        <p:spPr>
          <a:xfrm>
            <a:off x="10534463" y="4971495"/>
            <a:ext cx="1270758" cy="1312915"/>
          </a:xfrm>
          <a:prstGeom prst="rect">
            <a:avLst/>
          </a:prstGeom>
        </p:spPr>
      </p:pic>
    </p:spTree>
    <p:extLst>
      <p:ext uri="{BB962C8B-B14F-4D97-AF65-F5344CB8AC3E}">
        <p14:creationId xmlns:p14="http://schemas.microsoft.com/office/powerpoint/2010/main" val="3266790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rgbClr val="00B0F0"/>
              </a:solidFill>
              <a:cs typeface="Arial" panose="020B0604020202020204" pitchFamily="34" charset="0"/>
            </a:endParaRPr>
          </a:p>
          <a:p>
            <a:r>
              <a:rPr lang="en-GB" b="1" dirty="0">
                <a:solidFill>
                  <a:srgbClr val="00B0F0"/>
                </a:solidFill>
                <a:cs typeface="Arial" panose="020B0604020202020204" pitchFamily="34" charset="0"/>
              </a:rPr>
              <a:t>What will be covered by this session</a:t>
            </a:r>
          </a:p>
          <a:p>
            <a:endParaRPr lang="en-US" b="1" dirty="0">
              <a:solidFill>
                <a:srgbClr val="00B0F0"/>
              </a:solidFill>
              <a:cs typeface="Futura Medium" panose="020B0602020204020303" pitchFamily="34" charset="-79"/>
            </a:endParaRP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2" name="TextBox 1"/>
          <p:cNvSpPr txBox="1"/>
          <p:nvPr/>
        </p:nvSpPr>
        <p:spPr>
          <a:xfrm>
            <a:off x="630622" y="2026005"/>
            <a:ext cx="9655445" cy="3108543"/>
          </a:xfrm>
          <a:prstGeom prst="rect">
            <a:avLst/>
          </a:prstGeom>
          <a:noFill/>
        </p:spPr>
        <p:txBody>
          <a:bodyPr wrap="square" rtlCol="0">
            <a:spAutoFit/>
          </a:bodyPr>
          <a:lstStyle/>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The schooling system in the UK for children. </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How to register your children for school.</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Childcare </a:t>
            </a:r>
          </a:p>
          <a:p>
            <a:pPr marL="571500" lvl="0" indent="-571500">
              <a:buFont typeface="Arial" panose="020B0604020202020204" pitchFamily="34" charset="0"/>
              <a:buChar char="•"/>
            </a:pPr>
            <a:r>
              <a:rPr lang="en-GB" sz="2800" dirty="0">
                <a:latin typeface="Arial" panose="020B0604020202020204" pitchFamily="34" charset="0"/>
                <a:cs typeface="Arial" panose="020B0604020202020204" pitchFamily="34" charset="0"/>
              </a:rPr>
              <a:t>How to register with your local General Health and Dentist Practices</a:t>
            </a:r>
            <a:endParaRPr lang="en-GB" sz="2800" b="1" dirty="0"/>
          </a:p>
          <a:p>
            <a:pPr marL="285750" indent="-285750">
              <a:buFont typeface="Arial" panose="020B0604020202020204" pitchFamily="34" charset="0"/>
              <a:buChar char="•"/>
            </a:pPr>
            <a:endParaRPr lang="en-GB" sz="2800" b="1" dirty="0"/>
          </a:p>
          <a:p>
            <a:pPr marL="285750" indent="-285750">
              <a:buFont typeface="Arial" panose="020B0604020202020204" pitchFamily="34" charset="0"/>
              <a:buChar char="•"/>
            </a:pPr>
            <a:endParaRPr lang="en-GB" sz="2800" dirty="0"/>
          </a:p>
        </p:txBody>
      </p:sp>
      <p:pic>
        <p:nvPicPr>
          <p:cNvPr id="3" name="Picture 2">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765624" y="4729752"/>
            <a:ext cx="956176" cy="987897"/>
          </a:xfrm>
          <a:prstGeom prst="rect">
            <a:avLst/>
          </a:prstGeom>
        </p:spPr>
      </p:pic>
    </p:spTree>
    <p:extLst>
      <p:ext uri="{BB962C8B-B14F-4D97-AF65-F5344CB8AC3E}">
        <p14:creationId xmlns:p14="http://schemas.microsoft.com/office/powerpoint/2010/main" val="237581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Schools and Childcare</a:t>
            </a: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861593" y="4735776"/>
            <a:ext cx="956176" cy="987897"/>
          </a:xfrm>
          <a:prstGeom prst="rect">
            <a:avLst/>
          </a:prstGeom>
        </p:spPr>
      </p:pic>
      <p:sp>
        <p:nvSpPr>
          <p:cNvPr id="3" name="TextBox 2">
            <a:extLst>
              <a:ext uri="{FF2B5EF4-FFF2-40B4-BE49-F238E27FC236}">
                <a16:creationId xmlns="" xmlns:a16="http://schemas.microsoft.com/office/drawing/2014/main" id="{F3FF7FFE-3B69-ECC6-AFE3-1BB9CC56E536}"/>
              </a:ext>
            </a:extLst>
          </p:cNvPr>
          <p:cNvSpPr txBox="1"/>
          <p:nvPr/>
        </p:nvSpPr>
        <p:spPr>
          <a:xfrm>
            <a:off x="1179095" y="1445167"/>
            <a:ext cx="8202649" cy="4832092"/>
          </a:xfrm>
          <a:prstGeom prst="rect">
            <a:avLst/>
          </a:prstGeom>
          <a:noFill/>
        </p:spPr>
        <p:txBody>
          <a:bodyPr wrap="square" rtlCol="0">
            <a:spAutoFit/>
          </a:bodyPr>
          <a:lstStyle/>
          <a:p>
            <a:pPr marL="285750" indent="-285750">
              <a:buFont typeface="Arial" panose="020B0604020202020204" pitchFamily="34" charset="0"/>
              <a:buChar char="•"/>
            </a:pPr>
            <a:r>
              <a:rPr lang="en-GB" sz="1600" i="0" dirty="0">
                <a:effectLst/>
                <a:latin typeface="arial" panose="020B0604020202020204" pitchFamily="34" charset="0"/>
              </a:rPr>
              <a:t>Full-time education is compulsory for all children aged 5 to 18, either at school or otherwise, with a child beginning primary education during the school year they turn 5. Education during these years is state funded.</a:t>
            </a:r>
          </a:p>
          <a:p>
            <a:pPr marL="285750" indent="-285750">
              <a:buFont typeface="Arial" panose="020B0604020202020204" pitchFamily="34" charset="0"/>
              <a:buChar char="•"/>
            </a:pPr>
            <a:r>
              <a:rPr lang="en-GB" sz="1600" b="0" i="0" dirty="0">
                <a:effectLst/>
                <a:latin typeface="Arial" panose="020B0604020202020204" pitchFamily="34" charset="0"/>
              </a:rPr>
              <a:t>Children between the ages of 3 and 5 are entitled to </a:t>
            </a:r>
            <a:r>
              <a:rPr lang="en-GB" sz="1600" b="0" i="0" dirty="0" smtClean="0">
                <a:effectLst/>
                <a:latin typeface="Arial" panose="020B0604020202020204" pitchFamily="34" charset="0"/>
              </a:rPr>
              <a:t>15 to 30 </a:t>
            </a:r>
            <a:r>
              <a:rPr lang="en-GB" sz="1600" b="0" i="0" dirty="0">
                <a:effectLst/>
                <a:latin typeface="Arial" panose="020B0604020202020204" pitchFamily="34" charset="0"/>
              </a:rPr>
              <a:t>hours per </a:t>
            </a:r>
            <a:r>
              <a:rPr lang="en-GB" sz="1600" b="0" i="0" dirty="0" smtClean="0">
                <a:effectLst/>
                <a:latin typeface="Arial" panose="020B0604020202020204" pitchFamily="34" charset="0"/>
              </a:rPr>
              <a:t>week </a:t>
            </a:r>
            <a:r>
              <a:rPr lang="en-GB" sz="1600" b="0" i="0" dirty="0">
                <a:effectLst/>
                <a:latin typeface="Arial" panose="020B0604020202020204" pitchFamily="34" charset="0"/>
              </a:rPr>
              <a:t>of optional, state-funded, pre-school education. This can be provided in "playgroups", nurseries, community childcare centres or nursery classes.</a:t>
            </a:r>
            <a:endParaRPr lang="en-GB" sz="1600" dirty="0">
              <a:latin typeface="arial" panose="020B0604020202020204" pitchFamily="34" charset="0"/>
            </a:endParaRPr>
          </a:p>
          <a:p>
            <a:pPr marL="285750" indent="-285750">
              <a:buFont typeface="Arial" panose="020B0604020202020204" pitchFamily="34" charset="0"/>
              <a:buChar char="•"/>
            </a:pPr>
            <a:r>
              <a:rPr lang="en-GB" sz="1600" b="0" i="0" dirty="0">
                <a:effectLst/>
                <a:latin typeface="Arial" panose="020B0604020202020204" pitchFamily="34" charset="0"/>
                <a:cs typeface="Arial" panose="020B0604020202020204" pitchFamily="34" charset="0"/>
              </a:rPr>
              <a:t>The education system in the UK is divided into four main parts</a:t>
            </a:r>
            <a:r>
              <a:rPr lang="en-GB" sz="1600" b="0" i="0" dirty="0" smtClean="0">
                <a:effectLst/>
                <a:latin typeface="Arial" panose="020B0604020202020204" pitchFamily="34" charset="0"/>
                <a:cs typeface="Arial" panose="020B0604020202020204" pitchFamily="34" charset="0"/>
              </a:rPr>
              <a:t>, early year education, </a:t>
            </a:r>
            <a:r>
              <a:rPr lang="en-GB" sz="1600" b="0" i="0" dirty="0">
                <a:effectLst/>
                <a:latin typeface="Arial" panose="020B0604020202020204" pitchFamily="34" charset="0"/>
                <a:cs typeface="Arial" panose="020B0604020202020204" pitchFamily="34" charset="0"/>
              </a:rPr>
              <a:t>primary education, secondary education, </a:t>
            </a:r>
            <a:r>
              <a:rPr lang="en-GB" sz="1600" b="0" i="0" dirty="0" smtClean="0">
                <a:effectLst/>
                <a:latin typeface="Arial" panose="020B0604020202020204" pitchFamily="34" charset="0"/>
                <a:cs typeface="Arial" panose="020B0604020202020204" pitchFamily="34" charset="0"/>
              </a:rPr>
              <a:t>higher </a:t>
            </a:r>
            <a:r>
              <a:rPr lang="en-GB" sz="1600" b="0" i="0" dirty="0">
                <a:effectLst/>
                <a:latin typeface="Arial" panose="020B0604020202020204" pitchFamily="34" charset="0"/>
                <a:cs typeface="Arial" panose="020B0604020202020204" pitchFamily="34" charset="0"/>
              </a:rPr>
              <a:t>education. The education system in the UK is also split into "key stages" which breaks down as follows</a:t>
            </a:r>
            <a:r>
              <a:rPr lang="en-GB" sz="1600" b="0" i="0" dirty="0" smtClean="0">
                <a:effectLst/>
                <a:latin typeface="Arial" panose="020B0604020202020204" pitchFamily="34" charset="0"/>
                <a:cs typeface="Arial" panose="020B0604020202020204" pitchFamily="34" charset="0"/>
              </a:rPr>
              <a:t>:</a:t>
            </a:r>
          </a:p>
          <a:p>
            <a:endParaRPr lang="en-GB" sz="1600" b="0" i="0" dirty="0">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1" i="0" dirty="0">
                <a:effectLst/>
                <a:latin typeface="Arial" panose="020B0604020202020204" pitchFamily="34" charset="0"/>
                <a:cs typeface="Arial" panose="020B0604020202020204" pitchFamily="34" charset="0"/>
              </a:rPr>
              <a:t>Key Stage 1: </a:t>
            </a:r>
            <a:r>
              <a:rPr lang="en-GB" sz="1600" b="0" i="0" dirty="0">
                <a:effectLst/>
                <a:latin typeface="Arial" panose="020B0604020202020204" pitchFamily="34" charset="0"/>
                <a:cs typeface="Arial" panose="020B0604020202020204" pitchFamily="34" charset="0"/>
              </a:rPr>
              <a:t>5 to 7 years old</a:t>
            </a:r>
          </a:p>
          <a:p>
            <a:pPr algn="l">
              <a:buFont typeface="Arial" panose="020B0604020202020204" pitchFamily="34" charset="0"/>
              <a:buChar char="•"/>
            </a:pPr>
            <a:r>
              <a:rPr lang="en-GB" sz="1600" b="1" i="0" dirty="0">
                <a:effectLst/>
                <a:latin typeface="Arial" panose="020B0604020202020204" pitchFamily="34" charset="0"/>
                <a:cs typeface="Arial" panose="020B0604020202020204" pitchFamily="34" charset="0"/>
              </a:rPr>
              <a:t>Key Stage 2: </a:t>
            </a:r>
            <a:r>
              <a:rPr lang="en-GB" sz="1600" b="0" i="0" dirty="0">
                <a:effectLst/>
                <a:latin typeface="Arial" panose="020B0604020202020204" pitchFamily="34" charset="0"/>
                <a:cs typeface="Arial" panose="020B0604020202020204" pitchFamily="34" charset="0"/>
              </a:rPr>
              <a:t>7 to 11 years old</a:t>
            </a:r>
          </a:p>
          <a:p>
            <a:pPr algn="l">
              <a:buFont typeface="Arial" panose="020B0604020202020204" pitchFamily="34" charset="0"/>
              <a:buChar char="•"/>
            </a:pPr>
            <a:r>
              <a:rPr lang="en-GB" sz="1600" b="1" i="0" dirty="0">
                <a:effectLst/>
                <a:latin typeface="Arial" panose="020B0604020202020204" pitchFamily="34" charset="0"/>
                <a:cs typeface="Arial" panose="020B0604020202020204" pitchFamily="34" charset="0"/>
              </a:rPr>
              <a:t>Key Stage 3: </a:t>
            </a:r>
            <a:r>
              <a:rPr lang="en-GB" sz="1600" b="0" i="0" dirty="0">
                <a:effectLst/>
                <a:latin typeface="Arial" panose="020B0604020202020204" pitchFamily="34" charset="0"/>
                <a:cs typeface="Arial" panose="020B0604020202020204" pitchFamily="34" charset="0"/>
              </a:rPr>
              <a:t>11 to 14 years old</a:t>
            </a:r>
          </a:p>
          <a:p>
            <a:pPr algn="l">
              <a:buFont typeface="Arial" panose="020B0604020202020204" pitchFamily="34" charset="0"/>
              <a:buChar char="•"/>
            </a:pPr>
            <a:r>
              <a:rPr lang="en-GB" sz="1600" b="1" i="0" dirty="0">
                <a:effectLst/>
                <a:latin typeface="Arial" panose="020B0604020202020204" pitchFamily="34" charset="0"/>
                <a:cs typeface="Arial" panose="020B0604020202020204" pitchFamily="34" charset="0"/>
              </a:rPr>
              <a:t>Key Stage 4: </a:t>
            </a:r>
            <a:r>
              <a:rPr lang="en-GB" sz="1600" b="0" i="0" dirty="0">
                <a:effectLst/>
                <a:latin typeface="Arial" panose="020B0604020202020204" pitchFamily="34" charset="0"/>
                <a:cs typeface="Arial" panose="020B0604020202020204" pitchFamily="34" charset="0"/>
              </a:rPr>
              <a:t>14 to 16 years </a:t>
            </a:r>
            <a:r>
              <a:rPr lang="en-GB" sz="1600" b="0" i="0" dirty="0" smtClean="0">
                <a:effectLst/>
                <a:latin typeface="Arial" panose="020B0604020202020204" pitchFamily="34" charset="0"/>
                <a:cs typeface="Arial" panose="020B0604020202020204" pitchFamily="34" charset="0"/>
              </a:rPr>
              <a:t>old</a:t>
            </a:r>
          </a:p>
          <a:p>
            <a:pPr algn="l">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hlinkClick r:id="rId10"/>
              </a:rPr>
              <a:t>The national curriculum: Overview - GOV.UK (www.gov.uk)</a:t>
            </a:r>
            <a:endParaRPr lang="en-GB" sz="1600" dirty="0"/>
          </a:p>
          <a:p>
            <a:pPr marL="285750" indent="-285750">
              <a:buFont typeface="Arial" panose="020B0604020202020204" pitchFamily="34" charset="0"/>
              <a:buChar char="•"/>
            </a:pPr>
            <a:r>
              <a:rPr lang="en-GB" sz="1600" dirty="0">
                <a:hlinkClick r:id="rId11"/>
              </a:rPr>
              <a:t>Check you're eligible for free childcare if you're working - GOV.UK (www.gov.uk)</a:t>
            </a:r>
            <a:endParaRPr lang="en-GB" sz="1600" dirty="0"/>
          </a:p>
          <a:p>
            <a:pPr algn="l"/>
            <a:endParaRPr lang="en-GB" sz="1600" b="0" i="0" dirty="0">
              <a:effectLst/>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91641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Schools and Childcare</a:t>
            </a:r>
            <a:endParaRPr lang="en-GB" b="1" dirty="0">
              <a:solidFill>
                <a:srgbClr val="00B0F0"/>
              </a:solidFill>
            </a:endParaRP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sp>
        <p:nvSpPr>
          <p:cNvPr id="10" name="TextBox 9"/>
          <p:cNvSpPr txBox="1"/>
          <p:nvPr/>
        </p:nvSpPr>
        <p:spPr>
          <a:xfrm>
            <a:off x="525515" y="2084516"/>
            <a:ext cx="10616967" cy="5539978"/>
          </a:xfrm>
          <a:prstGeom prst="rect">
            <a:avLst/>
          </a:prstGeom>
          <a:noFill/>
        </p:spPr>
        <p:txBody>
          <a:bodyPr wrap="square" rtlCol="0">
            <a:spAutoFit/>
          </a:bodyPr>
          <a:lstStyle/>
          <a:p>
            <a:r>
              <a:rPr lang="en-GB" sz="2800" b="1" dirty="0"/>
              <a:t>Primary and Secondary Education</a:t>
            </a:r>
          </a:p>
          <a:p>
            <a:endParaRPr lang="en-GB" sz="1400" dirty="0"/>
          </a:p>
          <a:p>
            <a:pPr marL="457200" indent="-457200">
              <a:buFont typeface="Arial" panose="020B0604020202020204" pitchFamily="34" charset="0"/>
              <a:buChar char="•"/>
            </a:pPr>
            <a:r>
              <a:rPr lang="en-GB" sz="1400" b="1" dirty="0">
                <a:hlinkClick r:id="rId9"/>
              </a:rPr>
              <a:t>https://www.gov.uk/schools-admissions</a:t>
            </a:r>
            <a:endParaRPr lang="en-GB" sz="1400" b="1" dirty="0"/>
          </a:p>
          <a:p>
            <a:pPr marL="457200" indent="-457200">
              <a:buFont typeface="Arial" panose="020B0604020202020204" pitchFamily="34" charset="0"/>
              <a:buChar char="•"/>
            </a:pPr>
            <a:r>
              <a:rPr lang="en-GB" sz="1400" b="1" dirty="0">
                <a:hlinkClick r:id="rId10"/>
              </a:rPr>
              <a:t>https://www.bristol.gov.uk/residents/schools-learning-and-early-years/school-admissions/primary-admissions/primary-apply</a:t>
            </a:r>
            <a:endParaRPr lang="en-GB" sz="1400" b="1" dirty="0"/>
          </a:p>
          <a:p>
            <a:pPr marL="457200" indent="-457200">
              <a:buFont typeface="Arial" panose="020B0604020202020204" pitchFamily="34" charset="0"/>
              <a:buChar char="•"/>
            </a:pPr>
            <a:r>
              <a:rPr lang="en-GB" sz="1400" b="1" dirty="0">
                <a:hlinkClick r:id="rId11"/>
              </a:rPr>
              <a:t>Apply for a secondary school place - GOV.UK (www.gov.uk)</a:t>
            </a:r>
            <a:endParaRPr lang="en-GB" sz="1400" b="1" dirty="0"/>
          </a:p>
          <a:p>
            <a:pPr marL="457200" indent="-457200">
              <a:buFont typeface="Arial" panose="020B0604020202020204" pitchFamily="34" charset="0"/>
              <a:buChar char="•"/>
            </a:pPr>
            <a:r>
              <a:rPr lang="en-GB" sz="1400" b="1" dirty="0" smtClean="0">
                <a:hlinkClick r:id="rId12"/>
              </a:rPr>
              <a:t>https://reports.ofsted.gov.uk/</a:t>
            </a:r>
            <a:endParaRPr lang="en-GB" sz="1400" b="1" dirty="0" smtClean="0"/>
          </a:p>
          <a:p>
            <a:pPr marL="457200" indent="-457200">
              <a:buFont typeface="Arial" panose="020B0604020202020204" pitchFamily="34" charset="0"/>
              <a:buChar char="•"/>
            </a:pPr>
            <a:endParaRPr lang="en-GB" sz="1400" b="1" dirty="0"/>
          </a:p>
          <a:p>
            <a:endParaRPr lang="en-GB" sz="1400" b="1" dirty="0"/>
          </a:p>
          <a:p>
            <a:r>
              <a:rPr lang="en-GB" sz="2800" b="1" dirty="0"/>
              <a:t>Childcare</a:t>
            </a:r>
          </a:p>
          <a:p>
            <a:r>
              <a:rPr lang="en-GB" sz="1400" dirty="0"/>
              <a:t>Apart from the state subsidising for 600 hours of childcare costs per year you will need to pay for private childcare. Use online platforms to find local childcare options</a:t>
            </a:r>
          </a:p>
          <a:p>
            <a:pPr marL="457200" indent="-457200">
              <a:buFont typeface="Arial" panose="020B0604020202020204" pitchFamily="34" charset="0"/>
              <a:buChar char="•"/>
            </a:pPr>
            <a:r>
              <a:rPr lang="en-GB" sz="1400" b="1" dirty="0">
                <a:hlinkClick r:id="rId13"/>
              </a:rPr>
              <a:t>https://educationhub.blog.gov.uk/2023/03/16/budget-2023-everything-you-need-to-know-about-childcare-support/</a:t>
            </a:r>
            <a:endParaRPr lang="en-GB" sz="1400" b="1" dirty="0"/>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endParaRPr lang="en-GB" dirty="0"/>
          </a:p>
        </p:txBody>
      </p:sp>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14"/>
          <a:stretch>
            <a:fillRect/>
          </a:stretch>
        </p:blipFill>
        <p:spPr>
          <a:xfrm>
            <a:off x="10861593" y="4735776"/>
            <a:ext cx="956176" cy="987897"/>
          </a:xfrm>
          <a:prstGeom prst="rect">
            <a:avLst/>
          </a:prstGeom>
        </p:spPr>
      </p:pic>
    </p:spTree>
    <p:extLst>
      <p:ext uri="{BB962C8B-B14F-4D97-AF65-F5344CB8AC3E}">
        <p14:creationId xmlns:p14="http://schemas.microsoft.com/office/powerpoint/2010/main" val="392666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 Any Questions?</a:t>
            </a: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871285" y="4798488"/>
            <a:ext cx="956176" cy="987897"/>
          </a:xfrm>
          <a:prstGeom prst="rect">
            <a:avLst/>
          </a:prstGeom>
        </p:spPr>
      </p:pic>
      <p:sp>
        <p:nvSpPr>
          <p:cNvPr id="3" name="TextBox 2">
            <a:extLst>
              <a:ext uri="{FF2B5EF4-FFF2-40B4-BE49-F238E27FC236}">
                <a16:creationId xmlns="" xmlns:a16="http://schemas.microsoft.com/office/drawing/2014/main" id="{4ADE86E7-35EE-BE9C-5EF3-F3C0352E2104}"/>
              </a:ext>
            </a:extLst>
          </p:cNvPr>
          <p:cNvSpPr txBox="1"/>
          <p:nvPr/>
        </p:nvSpPr>
        <p:spPr>
          <a:xfrm>
            <a:off x="2279061" y="2588957"/>
            <a:ext cx="545976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Please feel free to pop your camera on and come off mute or pop the question into the chat </a:t>
            </a:r>
          </a:p>
        </p:txBody>
      </p:sp>
    </p:spTree>
    <p:extLst>
      <p:ext uri="{BB962C8B-B14F-4D97-AF65-F5344CB8AC3E}">
        <p14:creationId xmlns:p14="http://schemas.microsoft.com/office/powerpoint/2010/main" val="83876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232552" y="562627"/>
            <a:ext cx="7506276"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400" b="1" dirty="0">
                <a:solidFill>
                  <a:srgbClr val="00B0F0"/>
                </a:solidFill>
              </a:rPr>
              <a:t>Dental Practices</a:t>
            </a:r>
            <a:endParaRPr lang="en-GB" b="1" dirty="0">
              <a:solidFill>
                <a:srgbClr val="00B0F0"/>
              </a:solidFill>
            </a:endParaRP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768929" y="4723014"/>
            <a:ext cx="956176" cy="987897"/>
          </a:xfrm>
          <a:prstGeom prst="rect">
            <a:avLst/>
          </a:prstGeom>
        </p:spPr>
      </p:pic>
      <p:sp>
        <p:nvSpPr>
          <p:cNvPr id="14" name="TextBox 13">
            <a:extLst>
              <a:ext uri="{FF2B5EF4-FFF2-40B4-BE49-F238E27FC236}">
                <a16:creationId xmlns="" xmlns:a16="http://schemas.microsoft.com/office/drawing/2014/main" id="{09E006AE-CD62-4E8F-A428-7833C9792D0C}"/>
              </a:ext>
            </a:extLst>
          </p:cNvPr>
          <p:cNvSpPr txBox="1"/>
          <p:nvPr/>
        </p:nvSpPr>
        <p:spPr>
          <a:xfrm>
            <a:off x="551913" y="1837772"/>
            <a:ext cx="10695104" cy="2739211"/>
          </a:xfrm>
          <a:prstGeom prst="rect">
            <a:avLst/>
          </a:prstGeom>
          <a:noFill/>
        </p:spPr>
        <p:txBody>
          <a:bodyPr wrap="square" rtlCol="0">
            <a:spAutoFit/>
          </a:bodyPr>
          <a:lstStyle/>
          <a:p>
            <a:endParaRPr lang="en-GB" sz="2400" dirty="0"/>
          </a:p>
          <a:p>
            <a:r>
              <a:rPr lang="en-GB" sz="2400" dirty="0"/>
              <a:t>NHS and Private dental practices</a:t>
            </a:r>
          </a:p>
          <a:p>
            <a:pPr marL="57150"/>
            <a:endParaRPr lang="en-GB" sz="2400" b="1" dirty="0"/>
          </a:p>
          <a:p>
            <a:pPr marL="400050" indent="-342900">
              <a:buFont typeface="Arial" panose="020B0604020202020204" pitchFamily="34" charset="0"/>
              <a:buChar char="•"/>
            </a:pPr>
            <a:endParaRPr lang="en-GB" sz="2400" b="1" dirty="0"/>
          </a:p>
          <a:p>
            <a:pPr marL="400050" indent="-342900">
              <a:buFont typeface="Arial" panose="020B0604020202020204" pitchFamily="34" charset="0"/>
              <a:buChar char="•"/>
            </a:pPr>
            <a:r>
              <a:rPr lang="en-GB" sz="2400" b="1" dirty="0">
                <a:hlinkClick r:id="rId10"/>
              </a:rPr>
              <a:t>https://www.nhs.uk/service-search/find-a-dentist</a:t>
            </a:r>
            <a:endParaRPr lang="en-GB" sz="2400" b="1" dirty="0"/>
          </a:p>
          <a:p>
            <a:pPr marL="400050" indent="-342900">
              <a:buFont typeface="Arial" panose="020B0604020202020204" pitchFamily="34" charset="0"/>
              <a:buChar char="•"/>
            </a:pPr>
            <a:r>
              <a:rPr lang="en-GB" sz="2400" dirty="0">
                <a:hlinkClick r:id="rId11"/>
              </a:rPr>
              <a:t>https://www.mydentist.co.uk/dentists</a:t>
            </a:r>
            <a:endParaRPr lang="en-GB" sz="2400" b="1" dirty="0"/>
          </a:p>
          <a:p>
            <a:pPr marL="457200" indent="-457200">
              <a:buFont typeface="Arial" panose="020B0604020202020204" pitchFamily="34" charset="0"/>
              <a:buChar char="•"/>
            </a:pPr>
            <a:endParaRPr lang="en-GB" sz="2800" b="1" dirty="0"/>
          </a:p>
        </p:txBody>
      </p:sp>
    </p:spTree>
    <p:extLst>
      <p:ext uri="{BB962C8B-B14F-4D97-AF65-F5344CB8AC3E}">
        <p14:creationId xmlns:p14="http://schemas.microsoft.com/office/powerpoint/2010/main" val="187897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General Health Practices</a:t>
            </a: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871285" y="4798488"/>
            <a:ext cx="956176" cy="987897"/>
          </a:xfrm>
          <a:prstGeom prst="rect">
            <a:avLst/>
          </a:prstGeom>
        </p:spPr>
      </p:pic>
      <p:sp>
        <p:nvSpPr>
          <p:cNvPr id="5" name="TextBox 4">
            <a:extLst>
              <a:ext uri="{FF2B5EF4-FFF2-40B4-BE49-F238E27FC236}">
                <a16:creationId xmlns="" xmlns:a16="http://schemas.microsoft.com/office/drawing/2014/main" id="{548FB8FF-67A2-6698-E1CF-472864BF9CA3}"/>
              </a:ext>
            </a:extLst>
          </p:cNvPr>
          <p:cNvSpPr txBox="1"/>
          <p:nvPr/>
        </p:nvSpPr>
        <p:spPr>
          <a:xfrm>
            <a:off x="525515" y="1267366"/>
            <a:ext cx="10169550" cy="5940088"/>
          </a:xfrm>
          <a:prstGeom prst="rect">
            <a:avLst/>
          </a:prstGeom>
          <a:noFill/>
        </p:spPr>
        <p:txBody>
          <a:bodyPr wrap="square" rtlCol="0">
            <a:spAutoFit/>
          </a:bodyPr>
          <a:lstStyle/>
          <a:p>
            <a:pPr marL="57150"/>
            <a:endParaRPr lang="en-GB" sz="2400" dirty="0"/>
          </a:p>
          <a:p>
            <a:r>
              <a:rPr lang="en-GB" sz="2800" b="1" dirty="0"/>
              <a:t>Public or Private</a:t>
            </a:r>
          </a:p>
          <a:p>
            <a:endParaRPr lang="en-GB" sz="2800" b="1" dirty="0"/>
          </a:p>
          <a:p>
            <a:pPr marL="342900" indent="-342900">
              <a:buFont typeface="Arial" panose="020B0604020202020204" pitchFamily="34" charset="0"/>
              <a:buChar char="•"/>
            </a:pPr>
            <a:r>
              <a:rPr lang="en-GB" sz="2400" b="1" dirty="0"/>
              <a:t>How to Register </a:t>
            </a:r>
            <a:r>
              <a:rPr lang="en-GB" sz="2400" dirty="0">
                <a:hlinkClick r:id="rId10"/>
              </a:rPr>
              <a:t>How to register with a GP surgery - NHS (www.nhs.uk)</a:t>
            </a:r>
            <a:endParaRPr lang="en-GB" sz="2400" b="1" dirty="0"/>
          </a:p>
          <a:p>
            <a:pPr marL="342900" indent="-342900">
              <a:buFont typeface="Arial" panose="020B0604020202020204" pitchFamily="34" charset="0"/>
              <a:buChar char="•"/>
            </a:pPr>
            <a:r>
              <a:rPr lang="en-GB" sz="2400" b="1" dirty="0"/>
              <a:t>NHS General Practice </a:t>
            </a:r>
            <a:r>
              <a:rPr lang="en-GB" sz="2400" b="1" dirty="0">
                <a:hlinkClick r:id="rId11"/>
              </a:rPr>
              <a:t>https://www.nhs.uk/service-search/find-a-gp</a:t>
            </a:r>
            <a:endParaRPr lang="en-GB" sz="2400" b="1" dirty="0"/>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Private:</a:t>
            </a:r>
          </a:p>
          <a:p>
            <a:pPr marL="800100" lvl="1" indent="-342900">
              <a:buFontTx/>
              <a:buChar char="-"/>
            </a:pPr>
            <a:r>
              <a:rPr lang="en-GB" sz="2400" b="1" dirty="0">
                <a:hlinkClick r:id="rId12"/>
              </a:rPr>
              <a:t>https://www.bupa.co.uk/</a:t>
            </a:r>
            <a:endParaRPr lang="en-GB" sz="2400" b="1" dirty="0"/>
          </a:p>
          <a:p>
            <a:pPr marL="800100" lvl="1" indent="-342900">
              <a:buFontTx/>
              <a:buChar char="-"/>
            </a:pPr>
            <a:r>
              <a:rPr lang="en-GB" sz="2400" b="1" dirty="0">
                <a:hlinkClick r:id="rId13"/>
              </a:rPr>
              <a:t>https://www.nuffieldhealth.com/</a:t>
            </a:r>
            <a:endParaRPr lang="en-GB" sz="2400" b="1" dirty="0"/>
          </a:p>
          <a:p>
            <a:pPr marL="800100" lvl="1" indent="-342900">
              <a:buFontTx/>
              <a:buChar char="-"/>
            </a:pPr>
            <a:r>
              <a:rPr lang="en-GB" sz="2400" b="1" dirty="0">
                <a:hlinkClick r:id="rId14"/>
              </a:rPr>
              <a:t>https://www.spirehealthcare.com/spire-bristol-hospital/</a:t>
            </a:r>
            <a:endParaRPr lang="en-GB" sz="2400" b="1" dirty="0"/>
          </a:p>
          <a:p>
            <a:pPr marL="342900" indent="-342900">
              <a:buFont typeface="Arial" panose="020B0604020202020204" pitchFamily="34" charset="0"/>
              <a:buChar char="•"/>
            </a:pPr>
            <a:endParaRPr lang="en-GB" sz="2400" b="1" dirty="0"/>
          </a:p>
          <a:p>
            <a:r>
              <a:rPr lang="en-GB" sz="2400" b="1" dirty="0"/>
              <a:t>Free but a waiting list / pay for immediate healthcare</a:t>
            </a:r>
          </a:p>
          <a:p>
            <a:pPr marL="457200" indent="-457200">
              <a:buFont typeface="Arial" panose="020B0604020202020204" pitchFamily="34" charset="0"/>
              <a:buChar char="•"/>
            </a:pPr>
            <a:endParaRPr lang="en-GB" sz="2800" b="1" dirty="0"/>
          </a:p>
          <a:p>
            <a:pPr marL="457200" indent="-457200">
              <a:buFont typeface="Arial" panose="020B0604020202020204" pitchFamily="34" charset="0"/>
              <a:buChar char="•"/>
            </a:pPr>
            <a:endParaRPr lang="en-GB" sz="2800" b="1" dirty="0"/>
          </a:p>
          <a:p>
            <a:endParaRPr lang="en-GB" sz="2800" b="1" dirty="0"/>
          </a:p>
        </p:txBody>
      </p:sp>
    </p:spTree>
    <p:extLst>
      <p:ext uri="{BB962C8B-B14F-4D97-AF65-F5344CB8AC3E}">
        <p14:creationId xmlns:p14="http://schemas.microsoft.com/office/powerpoint/2010/main" val="316850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E54E75-2F24-BF45-AEA2-49753D55EFE2}"/>
              </a:ext>
            </a:extLst>
          </p:cNvPr>
          <p:cNvSpPr txBox="1">
            <a:spLocks/>
          </p:cNvSpPr>
          <p:nvPr/>
        </p:nvSpPr>
        <p:spPr>
          <a:xfrm>
            <a:off x="525515" y="528254"/>
            <a:ext cx="6364569" cy="1275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B0F0"/>
                </a:solidFill>
              </a:rPr>
              <a:t>Any Questions?</a:t>
            </a:r>
          </a:p>
        </p:txBody>
      </p:sp>
      <p:pic>
        <p:nvPicPr>
          <p:cNvPr id="6" name="Picture 5">
            <a:extLst>
              <a:ext uri="{FF2B5EF4-FFF2-40B4-BE49-F238E27FC236}">
                <a16:creationId xmlns="" xmlns:a16="http://schemas.microsoft.com/office/drawing/2014/main" id="{8BB8704E-DDA6-3747-A60A-4D70B82B06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pic>
        <p:nvPicPr>
          <p:cNvPr id="7" name="Picture 6">
            <a:extLst>
              <a:ext uri="{FF2B5EF4-FFF2-40B4-BE49-F238E27FC236}">
                <a16:creationId xmlns="" xmlns:a16="http://schemas.microsoft.com/office/drawing/2014/main" id="{879C3462-1267-E442-AD7F-BF89890CB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9" name="Picture 8">
            <a:extLst>
              <a:ext uri="{FF2B5EF4-FFF2-40B4-BE49-F238E27FC236}">
                <a16:creationId xmlns="" xmlns:a16="http://schemas.microsoft.com/office/drawing/2014/main" id="{74B90CA8-45D5-5C40-B449-25C4DD8FCC86}"/>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12" name="Picture 11">
            <a:extLst>
              <a:ext uri="{FF2B5EF4-FFF2-40B4-BE49-F238E27FC236}">
                <a16:creationId xmlns="" xmlns:a16="http://schemas.microsoft.com/office/drawing/2014/main" id="{B5CA0DC2-4DE4-1F46-800E-0E3AB66310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sp>
        <p:nvSpPr>
          <p:cNvPr id="11" name="Content Placeholder 2">
            <a:extLst>
              <a:ext uri="{FF2B5EF4-FFF2-40B4-BE49-F238E27FC236}">
                <a16:creationId xmlns="" xmlns:a16="http://schemas.microsoft.com/office/drawing/2014/main" id="{ED551932-69CF-6242-B2C4-B3576A31D3FA}"/>
              </a:ext>
            </a:extLst>
          </p:cNvPr>
          <p:cNvSpPr txBox="1">
            <a:spLocks/>
          </p:cNvSpPr>
          <p:nvPr/>
        </p:nvSpPr>
        <p:spPr>
          <a:xfrm>
            <a:off x="4088526" y="1628275"/>
            <a:ext cx="6924379" cy="4018546"/>
          </a:xfrm>
          <a:prstGeom prst="rect">
            <a:avLst/>
          </a:prstGeom>
        </p:spPr>
        <p:txBody>
          <a:bodyPr vert="horz" lIns="0" tIns="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dirty="0">
              <a:solidFill>
                <a:srgbClr val="000427"/>
              </a:solidFill>
              <a:latin typeface="Frutiger LT Std 45 Light" panose="020B0402020204020204" pitchFamily="34" charset="77"/>
            </a:endParaRPr>
          </a:p>
        </p:txBody>
      </p:sp>
      <p:pic>
        <p:nvPicPr>
          <p:cNvPr id="13" name="Picture 12">
            <a:extLst>
              <a:ext uri="{FF2B5EF4-FFF2-40B4-BE49-F238E27FC236}">
                <a16:creationId xmlns="" xmlns:a16="http://schemas.microsoft.com/office/drawing/2014/main" id="{C96F7A1B-B81B-C34C-9DAB-111996E03390}"/>
              </a:ext>
            </a:extLst>
          </p:cNvPr>
          <p:cNvPicPr>
            <a:picLocks noChangeAspect="1"/>
          </p:cNvPicPr>
          <p:nvPr/>
        </p:nvPicPr>
        <p:blipFill>
          <a:blip r:embed="rId7"/>
          <a:stretch>
            <a:fillRect/>
          </a:stretch>
        </p:blipFill>
        <p:spPr>
          <a:xfrm>
            <a:off x="7020911" y="411701"/>
            <a:ext cx="451396" cy="622616"/>
          </a:xfrm>
          <a:prstGeom prst="rect">
            <a:avLst/>
          </a:prstGeom>
        </p:spPr>
      </p:pic>
      <p:pic>
        <p:nvPicPr>
          <p:cNvPr id="16" name="Picture 15">
            <a:extLst>
              <a:ext uri="{FF2B5EF4-FFF2-40B4-BE49-F238E27FC236}">
                <a16:creationId xmlns="" xmlns:a16="http://schemas.microsoft.com/office/drawing/2014/main" id="{7499C8A6-CA15-004C-B458-5508DEC624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16358" y="220203"/>
            <a:ext cx="1811103" cy="866180"/>
          </a:xfrm>
          <a:prstGeom prst="rect">
            <a:avLst/>
          </a:prstGeom>
        </p:spPr>
      </p:pic>
      <p:pic>
        <p:nvPicPr>
          <p:cNvPr id="2" name="Picture 1">
            <a:extLst>
              <a:ext uri="{FF2B5EF4-FFF2-40B4-BE49-F238E27FC236}">
                <a16:creationId xmlns="" xmlns:a16="http://schemas.microsoft.com/office/drawing/2014/main" id="{CE6932B3-3100-CAF3-A22A-9499D7FB11E7}"/>
              </a:ext>
            </a:extLst>
          </p:cNvPr>
          <p:cNvPicPr>
            <a:picLocks noChangeAspect="1"/>
          </p:cNvPicPr>
          <p:nvPr/>
        </p:nvPicPr>
        <p:blipFill>
          <a:blip r:embed="rId9"/>
          <a:stretch>
            <a:fillRect/>
          </a:stretch>
        </p:blipFill>
        <p:spPr>
          <a:xfrm>
            <a:off x="10871285" y="4798488"/>
            <a:ext cx="956176" cy="987897"/>
          </a:xfrm>
          <a:prstGeom prst="rect">
            <a:avLst/>
          </a:prstGeom>
        </p:spPr>
      </p:pic>
      <p:sp>
        <p:nvSpPr>
          <p:cNvPr id="3" name="TextBox 2">
            <a:extLst>
              <a:ext uri="{FF2B5EF4-FFF2-40B4-BE49-F238E27FC236}">
                <a16:creationId xmlns="" xmlns:a16="http://schemas.microsoft.com/office/drawing/2014/main" id="{96025111-DF2A-E401-ABCC-E3F875074557}"/>
              </a:ext>
            </a:extLst>
          </p:cNvPr>
          <p:cNvSpPr txBox="1"/>
          <p:nvPr/>
        </p:nvSpPr>
        <p:spPr>
          <a:xfrm>
            <a:off x="2279061" y="2588957"/>
            <a:ext cx="5459767"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Please feel free to pop your camera on and come off mute or pop the question into the chat </a:t>
            </a:r>
          </a:p>
        </p:txBody>
      </p:sp>
    </p:spTree>
    <p:extLst>
      <p:ext uri="{BB962C8B-B14F-4D97-AF65-F5344CB8AC3E}">
        <p14:creationId xmlns:p14="http://schemas.microsoft.com/office/powerpoint/2010/main" val="402161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A42F1B-5C4E-7C3E-4781-07905ABCC69A}"/>
              </a:ext>
            </a:extLst>
          </p:cNvPr>
          <p:cNvSpPr>
            <a:spLocks noGrp="1"/>
          </p:cNvSpPr>
          <p:nvPr>
            <p:ph type="title"/>
          </p:nvPr>
        </p:nvSpPr>
        <p:spPr/>
        <p:txBody>
          <a:bodyPr/>
          <a:lstStyle/>
          <a:p>
            <a:pPr algn="l"/>
            <a:r>
              <a:rPr lang="en-GB" b="1" dirty="0">
                <a:solidFill>
                  <a:srgbClr val="005EB8"/>
                </a:solidFill>
                <a:latin typeface="+mj-lt"/>
              </a:rPr>
              <a:t>Wrap-up</a:t>
            </a:r>
          </a:p>
        </p:txBody>
      </p:sp>
      <p:sp>
        <p:nvSpPr>
          <p:cNvPr id="3" name="Content Placeholder 2">
            <a:extLst>
              <a:ext uri="{FF2B5EF4-FFF2-40B4-BE49-F238E27FC236}">
                <a16:creationId xmlns="" xmlns:a16="http://schemas.microsoft.com/office/drawing/2014/main" id="{C631E797-1C0E-5C9F-473A-DA5D59C3B03D}"/>
              </a:ext>
            </a:extLst>
          </p:cNvPr>
          <p:cNvSpPr>
            <a:spLocks noGrp="1"/>
          </p:cNvSpPr>
          <p:nvPr>
            <p:ph idx="1"/>
          </p:nvPr>
        </p:nvSpPr>
        <p:spPr>
          <a:xfrm>
            <a:off x="1981201" y="1988841"/>
            <a:ext cx="8229600" cy="1512167"/>
          </a:xfrm>
        </p:spPr>
        <p:txBody>
          <a:bodyPr>
            <a:normAutofit/>
          </a:bodyPr>
          <a:lstStyle/>
          <a:p>
            <a:r>
              <a:rPr lang="en-GB" sz="1700" dirty="0"/>
              <a:t>All the information and links shared are no way endorsed or sponsored by us, these are recommended through searches we have done. </a:t>
            </a:r>
          </a:p>
          <a:p>
            <a:endParaRPr lang="en-GB" sz="1700" dirty="0"/>
          </a:p>
          <a:p>
            <a:r>
              <a:rPr lang="en-GB" sz="1700" dirty="0"/>
              <a:t>We always advise doing your own research and asking further questions, so you fully understand before making any commitments.</a:t>
            </a:r>
          </a:p>
        </p:txBody>
      </p:sp>
      <p:sp>
        <p:nvSpPr>
          <p:cNvPr id="4" name="Content Placeholder 2">
            <a:extLst>
              <a:ext uri="{FF2B5EF4-FFF2-40B4-BE49-F238E27FC236}">
                <a16:creationId xmlns="" xmlns:a16="http://schemas.microsoft.com/office/drawing/2014/main" id="{8A00B830-8223-4FC9-0924-655AE1A610C3}"/>
              </a:ext>
            </a:extLst>
          </p:cNvPr>
          <p:cNvSpPr txBox="1">
            <a:spLocks/>
          </p:cNvSpPr>
          <p:nvPr/>
        </p:nvSpPr>
        <p:spPr>
          <a:xfrm>
            <a:off x="1981201" y="3655070"/>
            <a:ext cx="8229600" cy="86409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Check-out our new Pre-employment checks guide - </a:t>
            </a:r>
            <a:r>
              <a:rPr lang="en-GB" sz="1400" dirty="0">
                <a:hlinkClick r:id="rId2"/>
              </a:rPr>
              <a:t>Pre Employment Check guide - 1 (pagetiger.com)</a:t>
            </a:r>
            <a:endParaRPr lang="en-GB" sz="1700" dirty="0">
              <a:latin typeface="+mn-lt"/>
            </a:endParaRPr>
          </a:p>
        </p:txBody>
      </p:sp>
      <p:pic>
        <p:nvPicPr>
          <p:cNvPr id="5" name="Picture 4">
            <a:extLst>
              <a:ext uri="{FF2B5EF4-FFF2-40B4-BE49-F238E27FC236}">
                <a16:creationId xmlns="" xmlns:a16="http://schemas.microsoft.com/office/drawing/2014/main" id="{062782EA-22D3-69EB-FA70-782EEC3E58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6553"/>
          <a:stretch/>
        </p:blipFill>
        <p:spPr>
          <a:xfrm>
            <a:off x="0" y="5710911"/>
            <a:ext cx="12192000" cy="1332700"/>
          </a:xfrm>
          <a:prstGeom prst="rect">
            <a:avLst/>
          </a:prstGeom>
        </p:spPr>
      </p:pic>
      <p:pic>
        <p:nvPicPr>
          <p:cNvPr id="6" name="Picture 5">
            <a:extLst>
              <a:ext uri="{FF2B5EF4-FFF2-40B4-BE49-F238E27FC236}">
                <a16:creationId xmlns="" xmlns:a16="http://schemas.microsoft.com/office/drawing/2014/main" id="{0F7D9C7D-C232-67C7-A8CB-D1161AA757B1}"/>
              </a:ext>
            </a:extLst>
          </p:cNvPr>
          <p:cNvPicPr>
            <a:picLocks noChangeAspect="1"/>
          </p:cNvPicPr>
          <p:nvPr/>
        </p:nvPicPr>
        <p:blipFill>
          <a:blip r:embed="rId4"/>
          <a:stretch>
            <a:fillRect/>
          </a:stretch>
        </p:blipFill>
        <p:spPr>
          <a:xfrm>
            <a:off x="10871285" y="4798488"/>
            <a:ext cx="956176" cy="987897"/>
          </a:xfrm>
          <a:prstGeom prst="rect">
            <a:avLst/>
          </a:prstGeom>
        </p:spPr>
      </p:pic>
      <p:pic>
        <p:nvPicPr>
          <p:cNvPr id="7" name="Picture 6">
            <a:extLst>
              <a:ext uri="{FF2B5EF4-FFF2-40B4-BE49-F238E27FC236}">
                <a16:creationId xmlns="" xmlns:a16="http://schemas.microsoft.com/office/drawing/2014/main" id="{47F43336-F51F-D908-B004-8E1FDBA1EE71}"/>
              </a:ext>
            </a:extLst>
          </p:cNvPr>
          <p:cNvPicPr>
            <a:picLocks noChangeAspect="1"/>
          </p:cNvPicPr>
          <p:nvPr/>
        </p:nvPicPr>
        <p:blipFill>
          <a:blip r:embed="rId5"/>
          <a:stretch>
            <a:fillRect/>
          </a:stretch>
        </p:blipFill>
        <p:spPr>
          <a:xfrm>
            <a:off x="7738828" y="1089567"/>
            <a:ext cx="1193800" cy="355600"/>
          </a:xfrm>
          <a:prstGeom prst="rect">
            <a:avLst/>
          </a:prstGeom>
        </p:spPr>
      </p:pic>
      <p:pic>
        <p:nvPicPr>
          <p:cNvPr id="8" name="Picture 7">
            <a:extLst>
              <a:ext uri="{FF2B5EF4-FFF2-40B4-BE49-F238E27FC236}">
                <a16:creationId xmlns="" xmlns:a16="http://schemas.microsoft.com/office/drawing/2014/main" id="{76485141-7947-B273-1F55-F8D3A84F2577}"/>
              </a:ext>
            </a:extLst>
          </p:cNvPr>
          <p:cNvPicPr>
            <a:picLocks noChangeAspect="1"/>
          </p:cNvPicPr>
          <p:nvPr/>
        </p:nvPicPr>
        <p:blipFill>
          <a:blip r:embed="rId6"/>
          <a:stretch>
            <a:fillRect/>
          </a:stretch>
        </p:blipFill>
        <p:spPr>
          <a:xfrm>
            <a:off x="7020911" y="411701"/>
            <a:ext cx="451396" cy="622616"/>
          </a:xfrm>
          <a:prstGeom prst="rect">
            <a:avLst/>
          </a:prstGeom>
        </p:spPr>
      </p:pic>
      <p:pic>
        <p:nvPicPr>
          <p:cNvPr id="9" name="Picture 8">
            <a:extLst>
              <a:ext uri="{FF2B5EF4-FFF2-40B4-BE49-F238E27FC236}">
                <a16:creationId xmlns="" xmlns:a16="http://schemas.microsoft.com/office/drawing/2014/main" id="{4DAF9E98-CBF8-F80B-0BFA-2C0CF4E9A55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872" y="259301"/>
            <a:ext cx="571500" cy="152400"/>
          </a:xfrm>
          <a:prstGeom prst="rect">
            <a:avLst/>
          </a:prstGeom>
        </p:spPr>
      </p:pic>
      <p:pic>
        <p:nvPicPr>
          <p:cNvPr id="10" name="Picture 9">
            <a:extLst>
              <a:ext uri="{FF2B5EF4-FFF2-40B4-BE49-F238E27FC236}">
                <a16:creationId xmlns="" xmlns:a16="http://schemas.microsoft.com/office/drawing/2014/main" id="{9BEFB1F1-992B-27F8-4130-734C1D4D01B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0"/>
            <a:ext cx="139700" cy="1803400"/>
          </a:xfrm>
          <a:prstGeom prst="rect">
            <a:avLst/>
          </a:prstGeom>
        </p:spPr>
      </p:pic>
      <p:sp>
        <p:nvSpPr>
          <p:cNvPr id="11" name="Content Placeholder 2">
            <a:extLst>
              <a:ext uri="{FF2B5EF4-FFF2-40B4-BE49-F238E27FC236}">
                <a16:creationId xmlns="" xmlns:a16="http://schemas.microsoft.com/office/drawing/2014/main" id="{9A5BC2F6-D5CB-190E-FB86-36B33E6BCA58}"/>
              </a:ext>
            </a:extLst>
          </p:cNvPr>
          <p:cNvSpPr txBox="1">
            <a:spLocks/>
          </p:cNvSpPr>
          <p:nvPr/>
        </p:nvSpPr>
        <p:spPr>
          <a:xfrm>
            <a:off x="1981199" y="4519166"/>
            <a:ext cx="8229600" cy="864096"/>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sz="1700" dirty="0">
                <a:latin typeface="+mn-lt"/>
              </a:rPr>
              <a:t>If you have any further questions, please contact your Line Manager who will be able to assist, if you are unsure as to who that may be then you will need to reach out to your Recruitment Coordinator.  </a:t>
            </a:r>
          </a:p>
        </p:txBody>
      </p:sp>
    </p:spTree>
    <p:extLst>
      <p:ext uri="{BB962C8B-B14F-4D97-AF65-F5344CB8AC3E}">
        <p14:creationId xmlns:p14="http://schemas.microsoft.com/office/powerpoint/2010/main" val="1122346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TotalTime>
  <Words>344</Words>
  <Application>Microsoft Office PowerPoint</Application>
  <PresentationFormat>Custom</PresentationFormat>
  <Paragraphs>76</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Wrap-up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UHBW Graduate Management  Scheme 2020</dc:title>
  <dc:creator>Tabitha Stead</dc:creator>
  <cp:lastModifiedBy>Jose, Tharun</cp:lastModifiedBy>
  <cp:revision>120</cp:revision>
  <dcterms:created xsi:type="dcterms:W3CDTF">2020-07-29T10:12:29Z</dcterms:created>
  <dcterms:modified xsi:type="dcterms:W3CDTF">2024-05-28T13:56:11Z</dcterms:modified>
</cp:coreProperties>
</file>