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9" r:id="rId2"/>
    <p:sldId id="269" r:id="rId3"/>
    <p:sldId id="270" r:id="rId4"/>
    <p:sldId id="289" r:id="rId5"/>
    <p:sldId id="288" r:id="rId6"/>
    <p:sldId id="284" r:id="rId7"/>
    <p:sldId id="281" r:id="rId8"/>
    <p:sldId id="290" r:id="rId9"/>
    <p:sldId id="287"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CBE8"/>
    <a:srgbClr val="000427"/>
    <a:srgbClr val="007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37"/>
  </p:normalViewPr>
  <p:slideViewPr>
    <p:cSldViewPr snapToGrid="0" snapToObjects="1">
      <p:cViewPr varScale="1">
        <p:scale>
          <a:sx n="81" d="100"/>
          <a:sy n="81" d="100"/>
        </p:scale>
        <p:origin x="725" y="62"/>
      </p:cViewPr>
      <p:guideLst>
        <p:guide orient="horz" pos="34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91EE6-B702-F441-92BB-80F2C2780339}" type="datetimeFigureOut">
              <a:rPr lang="en-US" smtClean="0"/>
              <a:t>5/23/2024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0DC25-7821-5344-B118-7FBB159B9964}" type="slidenum">
              <a:rPr lang="en-US" smtClean="0"/>
              <a:t>‹#›</a:t>
            </a:fld>
            <a:endParaRPr lang="en-US" dirty="0"/>
          </a:p>
        </p:txBody>
      </p:sp>
    </p:spTree>
    <p:extLst>
      <p:ext uri="{BB962C8B-B14F-4D97-AF65-F5344CB8AC3E}">
        <p14:creationId xmlns:p14="http://schemas.microsoft.com/office/powerpoint/2010/main" val="1447912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8260DC25-7821-5344-B118-7FBB159B9964}" type="slidenum">
              <a:rPr lang="en-US" smtClean="0"/>
              <a:t>1</a:t>
            </a:fld>
            <a:endParaRPr lang="en-US" dirty="0"/>
          </a:p>
        </p:txBody>
      </p:sp>
    </p:spTree>
    <p:extLst>
      <p:ext uri="{BB962C8B-B14F-4D97-AF65-F5344CB8AC3E}">
        <p14:creationId xmlns:p14="http://schemas.microsoft.com/office/powerpoint/2010/main" val="247141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2</a:t>
            </a:fld>
            <a:endParaRPr lang="en-US" dirty="0"/>
          </a:p>
        </p:txBody>
      </p:sp>
    </p:spTree>
    <p:extLst>
      <p:ext uri="{BB962C8B-B14F-4D97-AF65-F5344CB8AC3E}">
        <p14:creationId xmlns:p14="http://schemas.microsoft.com/office/powerpoint/2010/main" val="215937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3</a:t>
            </a:fld>
            <a:endParaRPr lang="en-US" dirty="0"/>
          </a:p>
        </p:txBody>
      </p:sp>
    </p:spTree>
    <p:extLst>
      <p:ext uri="{BB962C8B-B14F-4D97-AF65-F5344CB8AC3E}">
        <p14:creationId xmlns:p14="http://schemas.microsoft.com/office/powerpoint/2010/main" val="135382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4</a:t>
            </a:fld>
            <a:endParaRPr lang="en-US" dirty="0"/>
          </a:p>
        </p:txBody>
      </p:sp>
    </p:spTree>
    <p:extLst>
      <p:ext uri="{BB962C8B-B14F-4D97-AF65-F5344CB8AC3E}">
        <p14:creationId xmlns:p14="http://schemas.microsoft.com/office/powerpoint/2010/main" val="355185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5</a:t>
            </a:fld>
            <a:endParaRPr lang="en-US" dirty="0"/>
          </a:p>
        </p:txBody>
      </p:sp>
    </p:spTree>
    <p:extLst>
      <p:ext uri="{BB962C8B-B14F-4D97-AF65-F5344CB8AC3E}">
        <p14:creationId xmlns:p14="http://schemas.microsoft.com/office/powerpoint/2010/main" val="212712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6</a:t>
            </a:fld>
            <a:endParaRPr lang="en-US" dirty="0"/>
          </a:p>
        </p:txBody>
      </p:sp>
    </p:spTree>
    <p:extLst>
      <p:ext uri="{BB962C8B-B14F-4D97-AF65-F5344CB8AC3E}">
        <p14:creationId xmlns:p14="http://schemas.microsoft.com/office/powerpoint/2010/main" val="346378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7</a:t>
            </a:fld>
            <a:endParaRPr lang="en-US" dirty="0"/>
          </a:p>
        </p:txBody>
      </p:sp>
    </p:spTree>
    <p:extLst>
      <p:ext uri="{BB962C8B-B14F-4D97-AF65-F5344CB8AC3E}">
        <p14:creationId xmlns:p14="http://schemas.microsoft.com/office/powerpoint/2010/main" val="123508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8</a:t>
            </a:fld>
            <a:endParaRPr lang="en-US" dirty="0"/>
          </a:p>
        </p:txBody>
      </p:sp>
    </p:spTree>
    <p:extLst>
      <p:ext uri="{BB962C8B-B14F-4D97-AF65-F5344CB8AC3E}">
        <p14:creationId xmlns:p14="http://schemas.microsoft.com/office/powerpoint/2010/main" val="31543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FINDING ACCOMMODATION</a:t>
            </a:r>
            <a:r>
              <a:rPr lang="en-GB" baseline="0" dirty="0"/>
              <a:t> – use your fact sheet 3.  look on the internet regularly, move quickly if you find something you like as properties go quickly.  Set up alerts with local letting agents……….USE FACT SHEET 3  and make sure you read and understand the contracts before signing anything.</a:t>
            </a:r>
          </a:p>
          <a:p>
            <a:r>
              <a:rPr lang="en-GB" baseline="0" dirty="0"/>
              <a:t>What’s on – please find some time to enjoy yourself.  Whether that is getting out and about, cooking and eating together, visiting local places of interest, joining local church groups.  It is so important that you have some personal activities.  See your fact sheet or ask me if you need some direction to what you are looking for.</a:t>
            </a:r>
          </a:p>
          <a:p>
            <a:r>
              <a:rPr lang="en-GB" baseline="0" dirty="0"/>
              <a:t>We will organise a few social activities, however we can’t cater for everyone’s preferences.  Use the international nurse Facebook and WhatsApp to make or join social events.</a:t>
            </a:r>
          </a:p>
          <a:p>
            <a:r>
              <a:rPr lang="en-GB" baseline="0" dirty="0"/>
              <a:t>When you have a query is it a pastoral issue or a clinical/professional issue?  Consider……….</a:t>
            </a:r>
          </a:p>
          <a:p>
            <a:r>
              <a:rPr lang="en-GB" baseline="0" dirty="0"/>
              <a:t>Is it about how I work?  =  Clinical so best talk to you ward managers/other nurses</a:t>
            </a:r>
          </a:p>
          <a:p>
            <a:r>
              <a:rPr lang="en-GB" baseline="0" dirty="0"/>
              <a:t>Is it about how I feel?    -   Pastoral  or we will direct you to the right help</a:t>
            </a:r>
          </a:p>
          <a:p>
            <a:r>
              <a:rPr lang="en-GB" baseline="0" dirty="0"/>
              <a:t>Is it a personal situation -   Pastoral</a:t>
            </a:r>
          </a:p>
          <a:p>
            <a:r>
              <a:rPr lang="en-GB" baseline="0" dirty="0"/>
              <a:t>Give me some examples of the sort of things you may want to query or understand and we will use them to illustrate who is best to deal with it…………</a:t>
            </a:r>
          </a:p>
          <a:p>
            <a:r>
              <a:rPr lang="en-GB" baseline="0" dirty="0"/>
              <a:t>You have already met (virtually) some of the trust ‘buddies’ remember that they have been through what you are just starting and are there to give advice and tips on relocating to the UK and finding what you need ASAP.</a:t>
            </a:r>
          </a:p>
          <a:p>
            <a:endParaRPr lang="en-GB" baseline="0" dirty="0"/>
          </a:p>
        </p:txBody>
      </p:sp>
      <p:sp>
        <p:nvSpPr>
          <p:cNvPr id="4" name="Slide Number Placeholder 3"/>
          <p:cNvSpPr>
            <a:spLocks noGrp="1"/>
          </p:cNvSpPr>
          <p:nvPr>
            <p:ph type="sldNum" sz="quarter" idx="10"/>
          </p:nvPr>
        </p:nvSpPr>
        <p:spPr/>
        <p:txBody>
          <a:bodyPr/>
          <a:lstStyle/>
          <a:p>
            <a:fld id="{8260DC25-7821-5344-B118-7FBB159B9964}" type="slidenum">
              <a:rPr lang="en-US" smtClean="0"/>
              <a:t>9</a:t>
            </a:fld>
            <a:endParaRPr lang="en-US" dirty="0"/>
          </a:p>
        </p:txBody>
      </p:sp>
    </p:spTree>
    <p:extLst>
      <p:ext uri="{BB962C8B-B14F-4D97-AF65-F5344CB8AC3E}">
        <p14:creationId xmlns:p14="http://schemas.microsoft.com/office/powerpoint/2010/main" val="118429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698B-5083-8541-8E7D-ABF2CE2431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E0AC3CB-ADE4-A04F-A504-4D482E627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0FF5229-AF64-B847-A715-CC29B7E82A45}"/>
              </a:ext>
            </a:extLst>
          </p:cNvPr>
          <p:cNvSpPr>
            <a:spLocks noGrp="1"/>
          </p:cNvSpPr>
          <p:nvPr>
            <p:ph type="dt" sz="half" idx="10"/>
          </p:nvPr>
        </p:nvSpPr>
        <p:spPr/>
        <p:txBody>
          <a:bodyPr/>
          <a:lstStyle/>
          <a:p>
            <a:fld id="{F338E07F-E59C-104F-B923-9A7CCF7D1144}" type="datetimeFigureOut">
              <a:rPr lang="en-US" smtClean="0"/>
              <a:t>5/23/2024</a:t>
            </a:fld>
            <a:endParaRPr lang="en-US" dirty="0"/>
          </a:p>
        </p:txBody>
      </p:sp>
      <p:sp>
        <p:nvSpPr>
          <p:cNvPr id="5" name="Footer Placeholder 4">
            <a:extLst>
              <a:ext uri="{FF2B5EF4-FFF2-40B4-BE49-F238E27FC236}">
                <a16:creationId xmlns:a16="http://schemas.microsoft.com/office/drawing/2014/main" id="{C73E3B74-8134-BB40-975F-855CA444E3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7A523C-60F4-DB46-AFB5-7CCD5530672E}"/>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45451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246E-9A9C-284F-A4BD-73111C676B5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E83536-C317-584F-B5C1-25BD1124B9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4803FE-12EE-2A4C-B787-590EB44C5D0D}"/>
              </a:ext>
            </a:extLst>
          </p:cNvPr>
          <p:cNvSpPr>
            <a:spLocks noGrp="1"/>
          </p:cNvSpPr>
          <p:nvPr>
            <p:ph type="dt" sz="half" idx="10"/>
          </p:nvPr>
        </p:nvSpPr>
        <p:spPr/>
        <p:txBody>
          <a:bodyPr/>
          <a:lstStyle/>
          <a:p>
            <a:fld id="{F338E07F-E59C-104F-B923-9A7CCF7D1144}" type="datetimeFigureOut">
              <a:rPr lang="en-US" smtClean="0"/>
              <a:t>5/23/2024</a:t>
            </a:fld>
            <a:endParaRPr lang="en-US" dirty="0"/>
          </a:p>
        </p:txBody>
      </p:sp>
      <p:sp>
        <p:nvSpPr>
          <p:cNvPr id="5" name="Footer Placeholder 4">
            <a:extLst>
              <a:ext uri="{FF2B5EF4-FFF2-40B4-BE49-F238E27FC236}">
                <a16:creationId xmlns:a16="http://schemas.microsoft.com/office/drawing/2014/main" id="{BB44EF67-65DA-9944-B34D-EF22254A63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CA24D9-E5C4-7340-A55F-764196C7611A}"/>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398901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0A6447-FF2B-4C43-8027-0093325D8EB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1B1C26-80E8-D143-8893-359F6D9B48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AB3F8C8-AEF8-254A-9F57-FB09D9C16E46}"/>
              </a:ext>
            </a:extLst>
          </p:cNvPr>
          <p:cNvSpPr>
            <a:spLocks noGrp="1"/>
          </p:cNvSpPr>
          <p:nvPr>
            <p:ph type="dt" sz="half" idx="10"/>
          </p:nvPr>
        </p:nvSpPr>
        <p:spPr/>
        <p:txBody>
          <a:bodyPr/>
          <a:lstStyle/>
          <a:p>
            <a:fld id="{F338E07F-E59C-104F-B923-9A7CCF7D1144}" type="datetimeFigureOut">
              <a:rPr lang="en-US" smtClean="0"/>
              <a:t>5/23/2024</a:t>
            </a:fld>
            <a:endParaRPr lang="en-US" dirty="0"/>
          </a:p>
        </p:txBody>
      </p:sp>
      <p:sp>
        <p:nvSpPr>
          <p:cNvPr id="5" name="Footer Placeholder 4">
            <a:extLst>
              <a:ext uri="{FF2B5EF4-FFF2-40B4-BE49-F238E27FC236}">
                <a16:creationId xmlns:a16="http://schemas.microsoft.com/office/drawing/2014/main" id="{13A45340-06F2-9C4D-8B67-76B1E7C52D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42AA99-7B02-9544-A172-D86BA0168339}"/>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397315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3386-D6A7-C14C-BD76-6824ED39FF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F692692-1620-A843-A7F0-3ACD5364F74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F64EB9-6A6D-2E4C-AABA-390726587C37}"/>
              </a:ext>
            </a:extLst>
          </p:cNvPr>
          <p:cNvSpPr>
            <a:spLocks noGrp="1"/>
          </p:cNvSpPr>
          <p:nvPr>
            <p:ph type="dt" sz="half" idx="10"/>
          </p:nvPr>
        </p:nvSpPr>
        <p:spPr/>
        <p:txBody>
          <a:bodyPr/>
          <a:lstStyle/>
          <a:p>
            <a:fld id="{F338E07F-E59C-104F-B923-9A7CCF7D1144}" type="datetimeFigureOut">
              <a:rPr lang="en-US" smtClean="0"/>
              <a:t>5/23/2024</a:t>
            </a:fld>
            <a:endParaRPr lang="en-US" dirty="0"/>
          </a:p>
        </p:txBody>
      </p:sp>
      <p:sp>
        <p:nvSpPr>
          <p:cNvPr id="5" name="Footer Placeholder 4">
            <a:extLst>
              <a:ext uri="{FF2B5EF4-FFF2-40B4-BE49-F238E27FC236}">
                <a16:creationId xmlns:a16="http://schemas.microsoft.com/office/drawing/2014/main" id="{A6ECC149-5F5C-6C44-A048-603A3160F5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7D963-53BB-0F45-AC8A-4D7753E5D4E7}"/>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78597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B41F-4EDF-CC41-B7FC-76B37A4D0CC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2D6DC87-69A8-6F48-8AC9-1E47E2751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DCD246-6F6B-AD45-A357-5E293B18289D}"/>
              </a:ext>
            </a:extLst>
          </p:cNvPr>
          <p:cNvSpPr>
            <a:spLocks noGrp="1"/>
          </p:cNvSpPr>
          <p:nvPr>
            <p:ph type="dt" sz="half" idx="10"/>
          </p:nvPr>
        </p:nvSpPr>
        <p:spPr/>
        <p:txBody>
          <a:bodyPr/>
          <a:lstStyle/>
          <a:p>
            <a:fld id="{F338E07F-E59C-104F-B923-9A7CCF7D1144}" type="datetimeFigureOut">
              <a:rPr lang="en-US" smtClean="0"/>
              <a:t>5/23/2024</a:t>
            </a:fld>
            <a:endParaRPr lang="en-US" dirty="0"/>
          </a:p>
        </p:txBody>
      </p:sp>
      <p:sp>
        <p:nvSpPr>
          <p:cNvPr id="5" name="Footer Placeholder 4">
            <a:extLst>
              <a:ext uri="{FF2B5EF4-FFF2-40B4-BE49-F238E27FC236}">
                <a16:creationId xmlns:a16="http://schemas.microsoft.com/office/drawing/2014/main" id="{D6CDCC89-251B-734B-B848-8AE029C180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13E97D-0E1B-0A40-B97A-BEF6449265C1}"/>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272705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0445-661A-8243-AD13-BCD139B7017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A58274-CAB9-2D46-ADAD-320F89B28C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B9779B7-9564-0B44-B741-EFA21B6A602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D62D6C-AACC-3D42-BC31-0B6FBBF1D00F}"/>
              </a:ext>
            </a:extLst>
          </p:cNvPr>
          <p:cNvSpPr>
            <a:spLocks noGrp="1"/>
          </p:cNvSpPr>
          <p:nvPr>
            <p:ph type="dt" sz="half" idx="10"/>
          </p:nvPr>
        </p:nvSpPr>
        <p:spPr/>
        <p:txBody>
          <a:bodyPr/>
          <a:lstStyle/>
          <a:p>
            <a:fld id="{F338E07F-E59C-104F-B923-9A7CCF7D1144}" type="datetimeFigureOut">
              <a:rPr lang="en-US" smtClean="0"/>
              <a:t>5/23/2024</a:t>
            </a:fld>
            <a:endParaRPr lang="en-US" dirty="0"/>
          </a:p>
        </p:txBody>
      </p:sp>
      <p:sp>
        <p:nvSpPr>
          <p:cNvPr id="6" name="Footer Placeholder 5">
            <a:extLst>
              <a:ext uri="{FF2B5EF4-FFF2-40B4-BE49-F238E27FC236}">
                <a16:creationId xmlns:a16="http://schemas.microsoft.com/office/drawing/2014/main" id="{B0AB297E-E06C-ED4D-A02C-5DDAE9E8FA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7D24B9-3257-4D46-970B-E02E1C16A52A}"/>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101127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04D9-1B0F-EC40-A33F-1B1CBEB5AD2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010441-0A13-3749-BA7D-AFDB53BEA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96B87AF-81A0-5E4B-A3D2-870B1885E3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D92BDF4-7983-5C49-B4CE-B69A26B9D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51663CF-E69D-234F-A8CD-A31A1C19B64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1CA088C-7882-2244-BD05-40A06E286DB4}"/>
              </a:ext>
            </a:extLst>
          </p:cNvPr>
          <p:cNvSpPr>
            <a:spLocks noGrp="1"/>
          </p:cNvSpPr>
          <p:nvPr>
            <p:ph type="dt" sz="half" idx="10"/>
          </p:nvPr>
        </p:nvSpPr>
        <p:spPr/>
        <p:txBody>
          <a:bodyPr/>
          <a:lstStyle/>
          <a:p>
            <a:fld id="{F338E07F-E59C-104F-B923-9A7CCF7D1144}" type="datetimeFigureOut">
              <a:rPr lang="en-US" smtClean="0"/>
              <a:t>5/23/2024</a:t>
            </a:fld>
            <a:endParaRPr lang="en-US" dirty="0"/>
          </a:p>
        </p:txBody>
      </p:sp>
      <p:sp>
        <p:nvSpPr>
          <p:cNvPr id="8" name="Footer Placeholder 7">
            <a:extLst>
              <a:ext uri="{FF2B5EF4-FFF2-40B4-BE49-F238E27FC236}">
                <a16:creationId xmlns:a16="http://schemas.microsoft.com/office/drawing/2014/main" id="{1A60F34D-6B58-ED4E-A6CA-D0692398B7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829DCF-16A8-BC4C-A003-53482C0D51C6}"/>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386388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CD28-1C17-B942-8E1D-A43DED4B62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9E37724-936C-3C4A-9611-2654C05CF72E}"/>
              </a:ext>
            </a:extLst>
          </p:cNvPr>
          <p:cNvSpPr>
            <a:spLocks noGrp="1"/>
          </p:cNvSpPr>
          <p:nvPr>
            <p:ph type="dt" sz="half" idx="10"/>
          </p:nvPr>
        </p:nvSpPr>
        <p:spPr/>
        <p:txBody>
          <a:bodyPr/>
          <a:lstStyle/>
          <a:p>
            <a:fld id="{F338E07F-E59C-104F-B923-9A7CCF7D1144}" type="datetimeFigureOut">
              <a:rPr lang="en-US" smtClean="0"/>
              <a:t>5/23/2024</a:t>
            </a:fld>
            <a:endParaRPr lang="en-US" dirty="0"/>
          </a:p>
        </p:txBody>
      </p:sp>
      <p:sp>
        <p:nvSpPr>
          <p:cNvPr id="4" name="Footer Placeholder 3">
            <a:extLst>
              <a:ext uri="{FF2B5EF4-FFF2-40B4-BE49-F238E27FC236}">
                <a16:creationId xmlns:a16="http://schemas.microsoft.com/office/drawing/2014/main" id="{CA7917BE-3491-4C4D-9FED-FC858EE75F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87293C-960B-6340-BBA9-9EC6FEDDF911}"/>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76673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AB376-735A-D641-AB1A-06BF487F0436}"/>
              </a:ext>
            </a:extLst>
          </p:cNvPr>
          <p:cNvSpPr>
            <a:spLocks noGrp="1"/>
          </p:cNvSpPr>
          <p:nvPr>
            <p:ph type="dt" sz="half" idx="10"/>
          </p:nvPr>
        </p:nvSpPr>
        <p:spPr/>
        <p:txBody>
          <a:bodyPr/>
          <a:lstStyle/>
          <a:p>
            <a:fld id="{F338E07F-E59C-104F-B923-9A7CCF7D1144}" type="datetimeFigureOut">
              <a:rPr lang="en-US" smtClean="0"/>
              <a:t>5/23/2024</a:t>
            </a:fld>
            <a:endParaRPr lang="en-US" dirty="0"/>
          </a:p>
        </p:txBody>
      </p:sp>
      <p:sp>
        <p:nvSpPr>
          <p:cNvPr id="3" name="Footer Placeholder 2">
            <a:extLst>
              <a:ext uri="{FF2B5EF4-FFF2-40B4-BE49-F238E27FC236}">
                <a16:creationId xmlns:a16="http://schemas.microsoft.com/office/drawing/2014/main" id="{FB6A7819-4437-954D-9513-EB47F1F6F9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79D5C6-D37E-2C44-8BF3-C313BF18FA3F}"/>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130022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47D7-43FA-A645-9B2E-55E1B3E8BE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7C876A-E3BF-974D-B2FE-DBF9FDDD37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5DE2C0A-C197-374F-9CFE-AD6B82144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1ADE6C-4675-6F43-B05A-92BEEFCAE356}"/>
              </a:ext>
            </a:extLst>
          </p:cNvPr>
          <p:cNvSpPr>
            <a:spLocks noGrp="1"/>
          </p:cNvSpPr>
          <p:nvPr>
            <p:ph type="dt" sz="half" idx="10"/>
          </p:nvPr>
        </p:nvSpPr>
        <p:spPr/>
        <p:txBody>
          <a:bodyPr/>
          <a:lstStyle/>
          <a:p>
            <a:fld id="{F338E07F-E59C-104F-B923-9A7CCF7D1144}" type="datetimeFigureOut">
              <a:rPr lang="en-US" smtClean="0"/>
              <a:t>5/23/2024</a:t>
            </a:fld>
            <a:endParaRPr lang="en-US" dirty="0"/>
          </a:p>
        </p:txBody>
      </p:sp>
      <p:sp>
        <p:nvSpPr>
          <p:cNvPr id="6" name="Footer Placeholder 5">
            <a:extLst>
              <a:ext uri="{FF2B5EF4-FFF2-40B4-BE49-F238E27FC236}">
                <a16:creationId xmlns:a16="http://schemas.microsoft.com/office/drawing/2014/main" id="{51C98015-0E69-0B47-8CDE-0A44017C36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D3FDEC-1E23-D143-AF94-57F4E6DF8569}"/>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295820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1AB4-1C42-BC46-BA12-8EC9D7A7AD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B6614B4-D34D-9A47-985F-6323535735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729D51-5D01-B642-9FDE-B2B4FE06B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A1DD05-7FD3-4647-961A-221C7DC05E2B}"/>
              </a:ext>
            </a:extLst>
          </p:cNvPr>
          <p:cNvSpPr>
            <a:spLocks noGrp="1"/>
          </p:cNvSpPr>
          <p:nvPr>
            <p:ph type="dt" sz="half" idx="10"/>
          </p:nvPr>
        </p:nvSpPr>
        <p:spPr/>
        <p:txBody>
          <a:bodyPr/>
          <a:lstStyle/>
          <a:p>
            <a:fld id="{F338E07F-E59C-104F-B923-9A7CCF7D1144}" type="datetimeFigureOut">
              <a:rPr lang="en-US" smtClean="0"/>
              <a:t>5/23/2024</a:t>
            </a:fld>
            <a:endParaRPr lang="en-US" dirty="0"/>
          </a:p>
        </p:txBody>
      </p:sp>
      <p:sp>
        <p:nvSpPr>
          <p:cNvPr id="6" name="Footer Placeholder 5">
            <a:extLst>
              <a:ext uri="{FF2B5EF4-FFF2-40B4-BE49-F238E27FC236}">
                <a16:creationId xmlns:a16="http://schemas.microsoft.com/office/drawing/2014/main" id="{98C7714C-E751-B14A-B9AA-641692DEEC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DB796E-9F3D-284E-87A1-A2AF1410D954}"/>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186590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114F3-98C6-3840-A0E8-166C973E4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AFB667B-61CE-FD46-AC89-8C638D9F1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D19183-77CD-8A47-95F1-B02A1F423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8E07F-E59C-104F-B923-9A7CCF7D1144}" type="datetimeFigureOut">
              <a:rPr lang="en-US" smtClean="0"/>
              <a:t>5/23/2024</a:t>
            </a:fld>
            <a:endParaRPr lang="en-US" dirty="0"/>
          </a:p>
        </p:txBody>
      </p:sp>
      <p:sp>
        <p:nvSpPr>
          <p:cNvPr id="5" name="Footer Placeholder 4">
            <a:extLst>
              <a:ext uri="{FF2B5EF4-FFF2-40B4-BE49-F238E27FC236}">
                <a16:creationId xmlns:a16="http://schemas.microsoft.com/office/drawing/2014/main" id="{9DC2165A-90D7-034A-B50A-E967E5059C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0341DA9-4D76-B349-AB10-22E856B04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104CE-FA12-FB45-8484-92AAB3CA95E6}" type="slidenum">
              <a:rPr lang="en-US" smtClean="0"/>
              <a:t>‹#›</a:t>
            </a:fld>
            <a:endParaRPr lang="en-US" dirty="0"/>
          </a:p>
        </p:txBody>
      </p:sp>
    </p:spTree>
    <p:extLst>
      <p:ext uri="{BB962C8B-B14F-4D97-AF65-F5344CB8AC3E}">
        <p14:creationId xmlns:p14="http://schemas.microsoft.com/office/powerpoint/2010/main" val="179985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hyperlink" Target="https://uhbristolnhs.pagetiger.com/employment-check-guide/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10" Type="http://schemas.openxmlformats.org/officeDocument/2006/relationships/hyperlink" Target="https://www.moneyhelper.org.uk/en/homes/renting/how-much-rent-can-you-afford?source=mas#draw-up-a-budget-of-all-your-costs" TargetMode="External"/><Relationship Id="rId4" Type="http://schemas.openxmlformats.org/officeDocument/2006/relationships/image" Target="../media/image6.emf"/><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hyperlink" Target="https://www.moneysavingexpert.com/utilities/" TargetMode="External"/><Relationship Id="rId5" Type="http://schemas.openxmlformats.org/officeDocument/2006/relationships/image" Target="../media/image7.jpeg"/><Relationship Id="rId10" Type="http://schemas.openxmlformats.org/officeDocument/2006/relationships/hyperlink" Target="https://www.moneysupermarket.com/" TargetMode="External"/><Relationship Id="rId4" Type="http://schemas.openxmlformats.org/officeDocument/2006/relationships/image" Target="../media/image6.emf"/><Relationship Id="rId9" Type="http://schemas.openxmlformats.org/officeDocument/2006/relationships/hyperlink" Target="https://www.uswitch.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10" Type="http://schemas.openxmlformats.org/officeDocument/2006/relationships/hyperlink" Target="https://www.gov.uk/tv-licence" TargetMode="External"/><Relationship Id="rId4" Type="http://schemas.openxmlformats.org/officeDocument/2006/relationships/image" Target="../media/image6.emf"/><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1.emf"/><Relationship Id="rId5" Type="http://schemas.openxmlformats.org/officeDocument/2006/relationships/image" Target="../media/image7.jpeg"/><Relationship Id="rId10" Type="http://schemas.openxmlformats.org/officeDocument/2006/relationships/oleObject" Target="../embeddings/oleObject1.bin"/><Relationship Id="rId4" Type="http://schemas.openxmlformats.org/officeDocument/2006/relationships/image" Target="../media/image6.emf"/><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3EABE5-C5CF-804B-A5FB-80E03C22AEFF}"/>
              </a:ext>
            </a:extLst>
          </p:cNvPr>
          <p:cNvSpPr/>
          <p:nvPr/>
        </p:nvSpPr>
        <p:spPr>
          <a:xfrm>
            <a:off x="-73572" y="-129510"/>
            <a:ext cx="12265572" cy="6902669"/>
          </a:xfrm>
          <a:prstGeom prst="rect">
            <a:avLst/>
          </a:prstGeom>
          <a:solidFill>
            <a:srgbClr val="007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1BC"/>
              </a:solidFill>
            </a:endParaRPr>
          </a:p>
        </p:txBody>
      </p:sp>
      <p:sp>
        <p:nvSpPr>
          <p:cNvPr id="5" name="object 5">
            <a:extLst>
              <a:ext uri="{FF2B5EF4-FFF2-40B4-BE49-F238E27FC236}">
                <a16:creationId xmlns:a16="http://schemas.microsoft.com/office/drawing/2014/main" id="{400FDA53-CB58-9F4A-8038-5475FCE0CBEA}"/>
              </a:ext>
            </a:extLst>
          </p:cNvPr>
          <p:cNvSpPr txBox="1"/>
          <p:nvPr/>
        </p:nvSpPr>
        <p:spPr>
          <a:xfrm>
            <a:off x="488966" y="592867"/>
            <a:ext cx="5607033" cy="43473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marR="5080" indent="12700">
              <a:lnSpc>
                <a:spcPts val="7200"/>
              </a:lnSpc>
              <a:spcBef>
                <a:spcPts val="1500"/>
              </a:spcBef>
              <a:tabLst>
                <a:tab pos="2286000" algn="l"/>
                <a:tab pos="3429000" algn="l"/>
              </a:tabLst>
              <a:defRPr sz="7200" b="1">
                <a:solidFill>
                  <a:srgbClr val="001B2F"/>
                </a:solidFill>
                <a:latin typeface="Poppins-Black"/>
                <a:ea typeface="Poppins-Black"/>
                <a:cs typeface="Poppins-Black"/>
                <a:sym typeface="Poppins-Black"/>
              </a:defRPr>
            </a:lvl1pPr>
          </a:lstStyle>
          <a:p>
            <a:pPr>
              <a:lnSpc>
                <a:spcPct val="100000"/>
              </a:lnSpc>
            </a:pPr>
            <a:r>
              <a:rPr lang="en-GB" sz="5400" dirty="0">
                <a:solidFill>
                  <a:schemeClr val="bg1"/>
                </a:solidFill>
                <a:latin typeface="Futura PT Demi" panose="020B0502020204020303" pitchFamily="34" charset="77"/>
                <a:ea typeface="Roboto Black" panose="02000000000000000000" pitchFamily="2" charset="0"/>
                <a:cs typeface="Arial Black" panose="020B0604020202020204" pitchFamily="34" charset="0"/>
              </a:rPr>
              <a:t>Bills and Lifestyle in Bristol &amp; Weston-Super-Mare</a:t>
            </a:r>
          </a:p>
          <a:p>
            <a:pPr>
              <a:lnSpc>
                <a:spcPct val="100000"/>
              </a:lnSpc>
            </a:pPr>
            <a:endParaRPr lang="en-GB" sz="5400" b="0" dirty="0">
              <a:solidFill>
                <a:schemeClr val="bg1"/>
              </a:solidFill>
              <a:latin typeface="Futura PT Demi" panose="020B0502020204020303" pitchFamily="34" charset="77"/>
              <a:ea typeface="Roboto Black" panose="02000000000000000000" pitchFamily="2" charset="0"/>
              <a:cs typeface="Arial Black" panose="020B0604020202020204" pitchFamily="34" charset="0"/>
            </a:endParaRPr>
          </a:p>
        </p:txBody>
      </p:sp>
      <p:pic>
        <p:nvPicPr>
          <p:cNvPr id="3" name="Picture 2">
            <a:extLst>
              <a:ext uri="{FF2B5EF4-FFF2-40B4-BE49-F238E27FC236}">
                <a16:creationId xmlns:a16="http://schemas.microsoft.com/office/drawing/2014/main" id="{C77AB189-747C-014E-9583-4600582E90B3}"/>
              </a:ext>
            </a:extLst>
          </p:cNvPr>
          <p:cNvPicPr>
            <a:picLocks noChangeAspect="1"/>
          </p:cNvPicPr>
          <p:nvPr/>
        </p:nvPicPr>
        <p:blipFill>
          <a:blip r:embed="rId3"/>
          <a:stretch>
            <a:fillRect/>
          </a:stretch>
        </p:blipFill>
        <p:spPr>
          <a:xfrm>
            <a:off x="7049501" y="5135819"/>
            <a:ext cx="1960576" cy="863587"/>
          </a:xfrm>
          <a:prstGeom prst="rect">
            <a:avLst/>
          </a:prstGeom>
        </p:spPr>
      </p:pic>
      <p:pic>
        <p:nvPicPr>
          <p:cNvPr id="6" name="Picture 5">
            <a:extLst>
              <a:ext uri="{FF2B5EF4-FFF2-40B4-BE49-F238E27FC236}">
                <a16:creationId xmlns:a16="http://schemas.microsoft.com/office/drawing/2014/main" id="{C0D451E4-2B5E-EF48-B7F4-1298D99B06D0}"/>
              </a:ext>
            </a:extLst>
          </p:cNvPr>
          <p:cNvPicPr>
            <a:picLocks noChangeAspect="1"/>
          </p:cNvPicPr>
          <p:nvPr/>
        </p:nvPicPr>
        <p:blipFill>
          <a:blip r:embed="rId4"/>
          <a:stretch>
            <a:fillRect/>
          </a:stretch>
        </p:blipFill>
        <p:spPr>
          <a:xfrm>
            <a:off x="7485071" y="2261862"/>
            <a:ext cx="2531288" cy="980589"/>
          </a:xfrm>
          <a:prstGeom prst="rect">
            <a:avLst/>
          </a:prstGeom>
        </p:spPr>
      </p:pic>
      <p:pic>
        <p:nvPicPr>
          <p:cNvPr id="8" name="Picture 7">
            <a:extLst>
              <a:ext uri="{FF2B5EF4-FFF2-40B4-BE49-F238E27FC236}">
                <a16:creationId xmlns:a16="http://schemas.microsoft.com/office/drawing/2014/main" id="{A24248B6-4758-D94E-955B-B79DC79A48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16359" y="221860"/>
            <a:ext cx="1788862" cy="855543"/>
          </a:xfrm>
          <a:prstGeom prst="rect">
            <a:avLst/>
          </a:prstGeom>
        </p:spPr>
      </p:pic>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6"/>
          <a:stretch>
            <a:fillRect/>
          </a:stretch>
        </p:blipFill>
        <p:spPr>
          <a:xfrm>
            <a:off x="10534463" y="4971495"/>
            <a:ext cx="1270758" cy="1312915"/>
          </a:xfrm>
          <a:prstGeom prst="rect">
            <a:avLst/>
          </a:prstGeom>
        </p:spPr>
      </p:pic>
    </p:spTree>
    <p:extLst>
      <p:ext uri="{BB962C8B-B14F-4D97-AF65-F5344CB8AC3E}">
        <p14:creationId xmlns:p14="http://schemas.microsoft.com/office/powerpoint/2010/main" val="3266790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2F1B-5C4E-7C3E-4781-07905ABCC69A}"/>
              </a:ext>
            </a:extLst>
          </p:cNvPr>
          <p:cNvSpPr>
            <a:spLocks noGrp="1"/>
          </p:cNvSpPr>
          <p:nvPr>
            <p:ph type="title"/>
          </p:nvPr>
        </p:nvSpPr>
        <p:spPr/>
        <p:txBody>
          <a:bodyPr/>
          <a:lstStyle/>
          <a:p>
            <a:pPr algn="l"/>
            <a:r>
              <a:rPr lang="en-GB" b="1" dirty="0">
                <a:solidFill>
                  <a:srgbClr val="005EB8"/>
                </a:solidFill>
                <a:latin typeface="+mj-lt"/>
              </a:rPr>
              <a:t>Wrap-up</a:t>
            </a:r>
          </a:p>
        </p:txBody>
      </p:sp>
      <p:sp>
        <p:nvSpPr>
          <p:cNvPr id="3" name="Content Placeholder 2">
            <a:extLst>
              <a:ext uri="{FF2B5EF4-FFF2-40B4-BE49-F238E27FC236}">
                <a16:creationId xmlns:a16="http://schemas.microsoft.com/office/drawing/2014/main" id="{C631E797-1C0E-5C9F-473A-DA5D59C3B03D}"/>
              </a:ext>
            </a:extLst>
          </p:cNvPr>
          <p:cNvSpPr>
            <a:spLocks noGrp="1"/>
          </p:cNvSpPr>
          <p:nvPr>
            <p:ph idx="1"/>
          </p:nvPr>
        </p:nvSpPr>
        <p:spPr>
          <a:xfrm>
            <a:off x="1981201" y="1988841"/>
            <a:ext cx="8229600" cy="1512167"/>
          </a:xfrm>
        </p:spPr>
        <p:txBody>
          <a:bodyPr>
            <a:normAutofit/>
          </a:bodyPr>
          <a:lstStyle/>
          <a:p>
            <a:r>
              <a:rPr lang="en-GB" sz="1700" dirty="0"/>
              <a:t>All the information and links shared are no way endorsed or sponsored by us, these are recommended through searches we have done. </a:t>
            </a:r>
          </a:p>
          <a:p>
            <a:endParaRPr lang="en-GB" sz="1700" dirty="0"/>
          </a:p>
          <a:p>
            <a:r>
              <a:rPr lang="en-GB" sz="1700" dirty="0"/>
              <a:t>We always advise doing your own research and asking further questions, so you fully understand before making any commitments.</a:t>
            </a:r>
          </a:p>
        </p:txBody>
      </p:sp>
      <p:sp>
        <p:nvSpPr>
          <p:cNvPr id="4" name="Content Placeholder 2">
            <a:extLst>
              <a:ext uri="{FF2B5EF4-FFF2-40B4-BE49-F238E27FC236}">
                <a16:creationId xmlns:a16="http://schemas.microsoft.com/office/drawing/2014/main" id="{8A00B830-8223-4FC9-0924-655AE1A610C3}"/>
              </a:ext>
            </a:extLst>
          </p:cNvPr>
          <p:cNvSpPr txBox="1">
            <a:spLocks/>
          </p:cNvSpPr>
          <p:nvPr/>
        </p:nvSpPr>
        <p:spPr>
          <a:xfrm>
            <a:off x="1981201" y="4293095"/>
            <a:ext cx="8229600" cy="864096"/>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sz="1700" dirty="0">
                <a:latin typeface="+mn-lt"/>
              </a:rPr>
              <a:t>If you have any further questions, please contact your Line Manager who will be able to assist, if you are unsure as to who that may be then you will need to reach out to your Recruitment Coordinator.  </a:t>
            </a:r>
          </a:p>
        </p:txBody>
      </p:sp>
      <p:sp>
        <p:nvSpPr>
          <p:cNvPr id="5" name="Content Placeholder 2">
            <a:extLst>
              <a:ext uri="{FF2B5EF4-FFF2-40B4-BE49-F238E27FC236}">
                <a16:creationId xmlns:a16="http://schemas.microsoft.com/office/drawing/2014/main" id="{8A00B830-8223-4FC9-0924-655AE1A610C3}"/>
              </a:ext>
            </a:extLst>
          </p:cNvPr>
          <p:cNvSpPr txBox="1">
            <a:spLocks/>
          </p:cNvSpPr>
          <p:nvPr/>
        </p:nvSpPr>
        <p:spPr>
          <a:xfrm>
            <a:off x="1981199" y="3573016"/>
            <a:ext cx="8229600" cy="86409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700" dirty="0"/>
              <a:t>Check-out our new Pre-employment checks guide - </a:t>
            </a:r>
            <a:r>
              <a:rPr lang="en-GB" sz="1400" dirty="0">
                <a:hlinkClick r:id="rId2"/>
              </a:rPr>
              <a:t>Pre Employment Check guide - 1 (pagetiger.com)</a:t>
            </a:r>
            <a:endParaRPr lang="en-GB" sz="1700" dirty="0"/>
          </a:p>
        </p:txBody>
      </p:sp>
    </p:spTree>
    <p:extLst>
      <p:ext uri="{BB962C8B-B14F-4D97-AF65-F5344CB8AC3E}">
        <p14:creationId xmlns:p14="http://schemas.microsoft.com/office/powerpoint/2010/main" val="112234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cs typeface="Arial" panose="020B0604020202020204" pitchFamily="34" charset="0"/>
              </a:rPr>
              <a:t>What will be covered by this session</a:t>
            </a:r>
          </a:p>
          <a:p>
            <a:endParaRPr lang="en-US" b="1" dirty="0">
              <a:solidFill>
                <a:srgbClr val="00B0F0"/>
              </a:solidFill>
              <a:cs typeface="Futura Medium" panose="020B0602020204020303" pitchFamily="34" charset="-79"/>
            </a:endParaRP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2" name="TextBox 1"/>
          <p:cNvSpPr txBox="1"/>
          <p:nvPr/>
        </p:nvSpPr>
        <p:spPr>
          <a:xfrm>
            <a:off x="630622" y="1457461"/>
            <a:ext cx="9655445" cy="4832092"/>
          </a:xfrm>
          <a:prstGeom prst="rect">
            <a:avLst/>
          </a:prstGeom>
          <a:noFill/>
        </p:spPr>
        <p:txBody>
          <a:bodyPr wrap="square" rtlCol="0">
            <a:spAutoFit/>
          </a:bodyPr>
          <a:lstStyle/>
          <a:p>
            <a:pPr lvl="0"/>
            <a:r>
              <a:rPr lang="en-GB" sz="2800" dirty="0">
                <a:latin typeface="Arial" panose="020B0604020202020204" pitchFamily="34" charset="0"/>
                <a:cs typeface="Arial" panose="020B0604020202020204" pitchFamily="34" charset="0"/>
              </a:rPr>
              <a:t>Each of the different bills you will likely pay in the UK</a:t>
            </a:r>
          </a:p>
          <a:p>
            <a:pPr marL="457200" lvl="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Mortgage/Rent</a:t>
            </a:r>
          </a:p>
          <a:p>
            <a:pPr marL="457200" lvl="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Water</a:t>
            </a:r>
          </a:p>
          <a:p>
            <a:pPr marL="457200" lvl="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Electric</a:t>
            </a:r>
          </a:p>
          <a:p>
            <a:pPr marL="457200" lvl="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Mobile phone and Broadband</a:t>
            </a:r>
          </a:p>
          <a:p>
            <a:pPr marL="457200" lvl="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TV License / Streaming Service</a:t>
            </a:r>
          </a:p>
          <a:p>
            <a:pPr lvl="0"/>
            <a:endParaRPr lang="en-GB" sz="2800" dirty="0">
              <a:latin typeface="Arial" panose="020B0604020202020204" pitchFamily="34" charset="0"/>
              <a:cs typeface="Arial" panose="020B0604020202020204" pitchFamily="34" charset="0"/>
            </a:endParaRPr>
          </a:p>
          <a:p>
            <a:pPr lvl="0"/>
            <a:r>
              <a:rPr lang="en-GB" sz="2800" dirty="0">
                <a:latin typeface="Arial" panose="020B0604020202020204" pitchFamily="34" charset="0"/>
                <a:cs typeface="Arial" panose="020B0604020202020204" pitchFamily="34" charset="0"/>
              </a:rPr>
              <a:t>How to get the best Value for what you are looking for</a:t>
            </a:r>
          </a:p>
          <a:p>
            <a:pPr lvl="0"/>
            <a:endParaRPr lang="en-GB" sz="2800" dirty="0">
              <a:latin typeface="Arial" panose="020B0604020202020204" pitchFamily="34" charset="0"/>
              <a:cs typeface="Arial" panose="020B0604020202020204" pitchFamily="34" charset="0"/>
            </a:endParaRPr>
          </a:p>
          <a:p>
            <a:pPr lvl="0"/>
            <a:r>
              <a:rPr lang="en-GB" sz="2800" dirty="0">
                <a:latin typeface="Arial" panose="020B0604020202020204" pitchFamily="34" charset="0"/>
                <a:cs typeface="Arial" panose="020B0604020202020204" pitchFamily="34" charset="0"/>
              </a:rPr>
              <a:t>Contract Agreements and how to leave them</a:t>
            </a:r>
          </a:p>
          <a:p>
            <a:endParaRPr lang="en-GB" sz="2800" dirty="0"/>
          </a:p>
        </p:txBody>
      </p:sp>
      <p:pic>
        <p:nvPicPr>
          <p:cNvPr id="3" name="Picture 2">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765624" y="4729752"/>
            <a:ext cx="956176" cy="987897"/>
          </a:xfrm>
          <a:prstGeom prst="rect">
            <a:avLst/>
          </a:prstGeom>
        </p:spPr>
      </p:pic>
    </p:spTree>
    <p:extLst>
      <p:ext uri="{BB962C8B-B14F-4D97-AF65-F5344CB8AC3E}">
        <p14:creationId xmlns:p14="http://schemas.microsoft.com/office/powerpoint/2010/main" val="237581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Rent / Mortgage &amp; </a:t>
            </a:r>
          </a:p>
          <a:p>
            <a:r>
              <a:rPr lang="en-GB" b="1" dirty="0">
                <a:solidFill>
                  <a:srgbClr val="00B0F0"/>
                </a:solidFill>
              </a:rPr>
              <a:t>Council Tax</a:t>
            </a: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861593" y="4735776"/>
            <a:ext cx="956176" cy="987897"/>
          </a:xfrm>
          <a:prstGeom prst="rect">
            <a:avLst/>
          </a:prstGeom>
        </p:spPr>
      </p:pic>
      <p:sp>
        <p:nvSpPr>
          <p:cNvPr id="5" name="TextBox 4">
            <a:extLst>
              <a:ext uri="{FF2B5EF4-FFF2-40B4-BE49-F238E27FC236}">
                <a16:creationId xmlns:a16="http://schemas.microsoft.com/office/drawing/2014/main" id="{FEB75CAF-A0A3-224F-EC46-8A9C8F8C5D5E}"/>
              </a:ext>
            </a:extLst>
          </p:cNvPr>
          <p:cNvSpPr txBox="1"/>
          <p:nvPr/>
        </p:nvSpPr>
        <p:spPr>
          <a:xfrm>
            <a:off x="810721" y="4458516"/>
            <a:ext cx="8076460" cy="1200329"/>
          </a:xfrm>
          <a:prstGeom prst="rect">
            <a:avLst/>
          </a:prstGeom>
          <a:noFill/>
        </p:spPr>
        <p:txBody>
          <a:bodyPr wrap="square">
            <a:spAutoFit/>
          </a:bodyPr>
          <a:lstStyle/>
          <a:p>
            <a:pPr marL="400050" lvl="1" indent="0">
              <a:buNone/>
            </a:pPr>
            <a:r>
              <a:rPr lang="en-GB" sz="1800" u="sng" dirty="0">
                <a:solidFill>
                  <a:srgbClr val="0000FF"/>
                </a:solidFill>
                <a:hlinkClick r:id="rId10"/>
              </a:rPr>
              <a:t>https://www.moneyhelper.org.uk/en/homes/renting/how-much-rent-can-you-afford?source=mas#draw-up-a-budget-of-all-your-costs</a:t>
            </a:r>
            <a:endParaRPr lang="en-GB" sz="1800" u="sng" dirty="0">
              <a:solidFill>
                <a:srgbClr val="0000FF"/>
              </a:solidFill>
            </a:endParaRPr>
          </a:p>
          <a:p>
            <a:pPr marL="400050" lvl="1" indent="0">
              <a:buNone/>
            </a:pPr>
            <a:endParaRPr lang="en-GB" sz="1800" u="sng" dirty="0">
              <a:solidFill>
                <a:srgbClr val="0000FF"/>
              </a:solidFill>
            </a:endParaRPr>
          </a:p>
          <a:p>
            <a:pPr marL="400050" lvl="1" indent="0">
              <a:buNone/>
            </a:pPr>
            <a:r>
              <a:rPr lang="en-GB" sz="1800" u="sng" dirty="0">
                <a:solidFill>
                  <a:srgbClr val="0000FF"/>
                </a:solidFill>
              </a:rPr>
              <a:t>https://www.gov.uk/council-tax-bands</a:t>
            </a:r>
          </a:p>
        </p:txBody>
      </p:sp>
      <p:sp>
        <p:nvSpPr>
          <p:cNvPr id="3" name="TextBox 2">
            <a:extLst>
              <a:ext uri="{FF2B5EF4-FFF2-40B4-BE49-F238E27FC236}">
                <a16:creationId xmlns:a16="http://schemas.microsoft.com/office/drawing/2014/main" id="{F3FF7FFE-3B69-ECC6-AFE3-1BB9CC56E536}"/>
              </a:ext>
            </a:extLst>
          </p:cNvPr>
          <p:cNvSpPr txBox="1"/>
          <p:nvPr/>
        </p:nvSpPr>
        <p:spPr>
          <a:xfrm>
            <a:off x="1179095" y="1870368"/>
            <a:ext cx="7753533"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a:t>Rent varies depending on accommodation and location but excluding bills, look to pay;</a:t>
            </a:r>
          </a:p>
          <a:p>
            <a:r>
              <a:rPr lang="en-GB" sz="2000" dirty="0"/>
              <a:t>	- Room in a shared house £500 - £700</a:t>
            </a:r>
          </a:p>
          <a:p>
            <a:r>
              <a:rPr lang="en-GB" sz="2000" dirty="0"/>
              <a:t>	- One or two bed apartment £800 - £1200</a:t>
            </a:r>
          </a:p>
          <a:p>
            <a:r>
              <a:rPr lang="en-GB" sz="2000" dirty="0"/>
              <a:t>	- House £1200 +</a:t>
            </a:r>
          </a:p>
          <a:p>
            <a:pPr marL="285750" indent="-285750">
              <a:buFont typeface="Arial" panose="020B0604020202020204" pitchFamily="34" charset="0"/>
              <a:buChar char="•"/>
            </a:pPr>
            <a:r>
              <a:rPr lang="en-GB" sz="2000" dirty="0"/>
              <a:t>Mortgage Prices varies depending on </a:t>
            </a:r>
          </a:p>
          <a:p>
            <a:pPr marL="285750" indent="-285750">
              <a:buFont typeface="Arial" panose="020B0604020202020204" pitchFamily="34" charset="0"/>
              <a:buChar char="•"/>
            </a:pPr>
            <a:r>
              <a:rPr lang="en-GB" sz="2000" dirty="0"/>
              <a:t>Council Tax in mandatory and will vary on the type of property you live in (£100-£180)</a:t>
            </a:r>
          </a:p>
        </p:txBody>
      </p:sp>
    </p:spTree>
    <p:extLst>
      <p:ext uri="{BB962C8B-B14F-4D97-AF65-F5344CB8AC3E}">
        <p14:creationId xmlns:p14="http://schemas.microsoft.com/office/powerpoint/2010/main" val="291641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1557060" y="15720"/>
            <a:ext cx="4538940" cy="1275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00B0F0"/>
                </a:solidFill>
              </a:rPr>
              <a:t>Any Questions?</a:t>
            </a: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861593" y="4735776"/>
            <a:ext cx="956176" cy="987897"/>
          </a:xfrm>
          <a:prstGeom prst="rect">
            <a:avLst/>
          </a:prstGeom>
        </p:spPr>
      </p:pic>
    </p:spTree>
    <p:extLst>
      <p:ext uri="{BB962C8B-B14F-4D97-AF65-F5344CB8AC3E}">
        <p14:creationId xmlns:p14="http://schemas.microsoft.com/office/powerpoint/2010/main" val="243616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400" b="1" dirty="0">
                <a:solidFill>
                  <a:srgbClr val="00B0F0"/>
                </a:solidFill>
              </a:rPr>
              <a:t>Energy Bills &amp; Water</a:t>
            </a:r>
            <a:endParaRPr lang="en-GB" b="1" dirty="0">
              <a:solidFill>
                <a:srgbClr val="00B0F0"/>
              </a:solidFill>
            </a:endParaRP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10" name="TextBox 9"/>
          <p:cNvSpPr txBox="1"/>
          <p:nvPr/>
        </p:nvSpPr>
        <p:spPr>
          <a:xfrm>
            <a:off x="525515" y="2024808"/>
            <a:ext cx="10695104" cy="3385542"/>
          </a:xfrm>
          <a:prstGeom prst="rect">
            <a:avLst/>
          </a:prstGeom>
          <a:noFill/>
        </p:spPr>
        <p:txBody>
          <a:bodyPr wrap="square" rtlCol="0">
            <a:spAutoFit/>
          </a:bodyPr>
          <a:lstStyle/>
          <a:p>
            <a:r>
              <a:rPr lang="en-GB" sz="2800" dirty="0"/>
              <a:t>Gas and/or Electric</a:t>
            </a:r>
          </a:p>
          <a:p>
            <a:r>
              <a:rPr lang="en-GB" sz="2800" dirty="0"/>
              <a:t>Water</a:t>
            </a:r>
          </a:p>
          <a:p>
            <a:pPr marL="457200" indent="-457200">
              <a:buFont typeface="Arial" panose="020B0604020202020204" pitchFamily="34" charset="0"/>
              <a:buChar char="•"/>
            </a:pPr>
            <a:endParaRPr lang="en-GB" sz="2800" b="1" dirty="0">
              <a:hlinkClick r:id="rId9"/>
            </a:endParaRPr>
          </a:p>
          <a:p>
            <a:pPr marL="457200" indent="-457200">
              <a:buFont typeface="Arial" panose="020B0604020202020204" pitchFamily="34" charset="0"/>
              <a:buChar char="•"/>
            </a:pPr>
            <a:r>
              <a:rPr lang="en-GB" sz="2800" b="1" dirty="0">
                <a:hlinkClick r:id="rId9"/>
              </a:rPr>
              <a:t>https://www.uswitch.com/</a:t>
            </a:r>
            <a:endParaRPr lang="en-GB" sz="2800" b="1" dirty="0"/>
          </a:p>
          <a:p>
            <a:pPr marL="457200" indent="-457200">
              <a:buFont typeface="Arial" panose="020B0604020202020204" pitchFamily="34" charset="0"/>
              <a:buChar char="•"/>
            </a:pPr>
            <a:r>
              <a:rPr lang="en-GB" sz="2800" b="1" dirty="0">
                <a:hlinkClick r:id="rId10"/>
              </a:rPr>
              <a:t>https://www.moneysupermarket.com/</a:t>
            </a:r>
            <a:endParaRPr lang="en-GB" sz="2800" b="1" dirty="0"/>
          </a:p>
          <a:p>
            <a:pPr marL="457200" indent="-457200">
              <a:buFont typeface="Arial" panose="020B0604020202020204" pitchFamily="34" charset="0"/>
              <a:buChar char="•"/>
            </a:pPr>
            <a:r>
              <a:rPr lang="en-GB" sz="2800" b="1" dirty="0">
                <a:hlinkClick r:id="rId11"/>
              </a:rPr>
              <a:t>https://www.moneysavingexpert.com/utilities/</a:t>
            </a:r>
            <a:endParaRPr lang="en-GB" sz="2800" b="1" dirty="0"/>
          </a:p>
          <a:p>
            <a:pPr marL="457200" indent="-457200">
              <a:buFont typeface="Arial" panose="020B0604020202020204" pitchFamily="34" charset="0"/>
              <a:buChar char="•"/>
            </a:pPr>
            <a:endParaRPr lang="en-GB" sz="2800" b="1" dirty="0"/>
          </a:p>
          <a:p>
            <a:endParaRPr lang="en-GB" dirty="0"/>
          </a:p>
        </p:txBody>
      </p:sp>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12"/>
          <a:stretch>
            <a:fillRect/>
          </a:stretch>
        </p:blipFill>
        <p:spPr>
          <a:xfrm>
            <a:off x="10861593" y="4735776"/>
            <a:ext cx="956176" cy="987897"/>
          </a:xfrm>
          <a:prstGeom prst="rect">
            <a:avLst/>
          </a:prstGeom>
        </p:spPr>
      </p:pic>
    </p:spTree>
    <p:extLst>
      <p:ext uri="{BB962C8B-B14F-4D97-AF65-F5344CB8AC3E}">
        <p14:creationId xmlns:p14="http://schemas.microsoft.com/office/powerpoint/2010/main" val="3926666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232552" y="562627"/>
            <a:ext cx="7506276"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400" b="1" dirty="0">
                <a:solidFill>
                  <a:srgbClr val="00B0F0"/>
                </a:solidFill>
              </a:rPr>
              <a:t>TV License, Broadband &amp; Phone</a:t>
            </a:r>
            <a:endParaRPr lang="en-GB" b="1" dirty="0">
              <a:solidFill>
                <a:srgbClr val="00B0F0"/>
              </a:solidFill>
            </a:endParaRP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768929" y="4723014"/>
            <a:ext cx="956176" cy="987897"/>
          </a:xfrm>
          <a:prstGeom prst="rect">
            <a:avLst/>
          </a:prstGeom>
        </p:spPr>
      </p:pic>
      <p:sp>
        <p:nvSpPr>
          <p:cNvPr id="14" name="TextBox 13">
            <a:extLst>
              <a:ext uri="{FF2B5EF4-FFF2-40B4-BE49-F238E27FC236}">
                <a16:creationId xmlns:a16="http://schemas.microsoft.com/office/drawing/2014/main" id="{09E006AE-CD62-4E8F-A428-7833C9792D0C}"/>
              </a:ext>
            </a:extLst>
          </p:cNvPr>
          <p:cNvSpPr txBox="1"/>
          <p:nvPr/>
        </p:nvSpPr>
        <p:spPr>
          <a:xfrm>
            <a:off x="551913" y="1837772"/>
            <a:ext cx="10695104" cy="4216539"/>
          </a:xfrm>
          <a:prstGeom prst="rect">
            <a:avLst/>
          </a:prstGeom>
          <a:noFill/>
        </p:spPr>
        <p:txBody>
          <a:bodyPr wrap="square" rtlCol="0">
            <a:spAutoFit/>
          </a:bodyPr>
          <a:lstStyle/>
          <a:p>
            <a:endParaRPr lang="en-GB" sz="2400" dirty="0"/>
          </a:p>
          <a:p>
            <a:r>
              <a:rPr lang="en-GB" sz="2400" dirty="0"/>
              <a:t>Broadband Internet (£15 - £50 a month)</a:t>
            </a:r>
          </a:p>
          <a:p>
            <a:r>
              <a:rPr lang="en-GB" sz="2400" dirty="0"/>
              <a:t>TV Licence (£159 yearly subscription) </a:t>
            </a:r>
          </a:p>
          <a:p>
            <a:r>
              <a:rPr lang="en-GB" sz="2400" dirty="0"/>
              <a:t>Mobile phone (£10 - £50 per month)</a:t>
            </a:r>
          </a:p>
          <a:p>
            <a:pPr marL="57150"/>
            <a:endParaRPr lang="en-GB" sz="2400" b="1" dirty="0"/>
          </a:p>
          <a:p>
            <a:pPr marL="400050" indent="-342900">
              <a:buFont typeface="Arial" panose="020B0604020202020204" pitchFamily="34" charset="0"/>
              <a:buChar char="•"/>
            </a:pPr>
            <a:endParaRPr lang="en-GB" sz="2400" b="1" dirty="0"/>
          </a:p>
          <a:p>
            <a:pPr marL="400050" indent="-342900">
              <a:buFont typeface="Arial" panose="020B0604020202020204" pitchFamily="34" charset="0"/>
              <a:buChar char="•"/>
            </a:pPr>
            <a:r>
              <a:rPr lang="en-GB" sz="2400" b="1" dirty="0"/>
              <a:t>Netflix, Amazon, Disney, Now TV alternatives?</a:t>
            </a:r>
          </a:p>
          <a:p>
            <a:pPr marL="400050" indent="-342900">
              <a:buFont typeface="Arial" panose="020B0604020202020204" pitchFamily="34" charset="0"/>
              <a:buChar char="•"/>
            </a:pPr>
            <a:r>
              <a:rPr lang="en-GB" sz="2400" b="1" dirty="0">
                <a:hlinkClick r:id="rId10"/>
              </a:rPr>
              <a:t>https://www.gov.uk/tv-licence</a:t>
            </a:r>
            <a:endParaRPr lang="en-GB" sz="2400" b="1" dirty="0"/>
          </a:p>
          <a:p>
            <a:pPr marL="400050" indent="-342900">
              <a:buFont typeface="Arial" panose="020B0604020202020204" pitchFamily="34" charset="0"/>
              <a:buChar char="•"/>
            </a:pPr>
            <a:r>
              <a:rPr lang="en-GB" sz="2400" b="1" dirty="0"/>
              <a:t>https://www.moneysavingexpert.com/utilities/</a:t>
            </a:r>
          </a:p>
          <a:p>
            <a:pPr marL="57150"/>
            <a:endParaRPr lang="en-GB" sz="2400" dirty="0"/>
          </a:p>
          <a:p>
            <a:pPr marL="457200" indent="-457200">
              <a:buFont typeface="Arial" panose="020B0604020202020204" pitchFamily="34" charset="0"/>
              <a:buChar char="•"/>
            </a:pPr>
            <a:endParaRPr lang="en-GB" sz="2800" b="1" dirty="0"/>
          </a:p>
        </p:txBody>
      </p:sp>
    </p:spTree>
    <p:extLst>
      <p:ext uri="{BB962C8B-B14F-4D97-AF65-F5344CB8AC3E}">
        <p14:creationId xmlns:p14="http://schemas.microsoft.com/office/powerpoint/2010/main" val="187897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Lifestyle</a:t>
            </a: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871285" y="4798488"/>
            <a:ext cx="956176" cy="987897"/>
          </a:xfrm>
          <a:prstGeom prst="rect">
            <a:avLst/>
          </a:prstGeom>
        </p:spPr>
      </p:pic>
      <p:graphicFrame>
        <p:nvGraphicFramePr>
          <p:cNvPr id="3" name="Object 2">
            <a:extLst>
              <a:ext uri="{FF2B5EF4-FFF2-40B4-BE49-F238E27FC236}">
                <a16:creationId xmlns:a16="http://schemas.microsoft.com/office/drawing/2014/main" id="{90822894-8A39-352D-E6BC-95879E8E2243}"/>
              </a:ext>
            </a:extLst>
          </p:cNvPr>
          <p:cNvGraphicFramePr>
            <a:graphicFrameLocks noChangeAspect="1"/>
          </p:cNvGraphicFramePr>
          <p:nvPr>
            <p:extLst>
              <p:ext uri="{D42A27DB-BD31-4B8C-83A1-F6EECF244321}">
                <p14:modId xmlns:p14="http://schemas.microsoft.com/office/powerpoint/2010/main" val="1781252555"/>
              </p:ext>
            </p:extLst>
          </p:nvPr>
        </p:nvGraphicFramePr>
        <p:xfrm>
          <a:off x="630622" y="1577228"/>
          <a:ext cx="2674249" cy="3784085"/>
        </p:xfrm>
        <a:graphic>
          <a:graphicData uri="http://schemas.openxmlformats.org/presentationml/2006/ole">
            <mc:AlternateContent xmlns:mc="http://schemas.openxmlformats.org/markup-compatibility/2006">
              <mc:Choice xmlns:v="urn:schemas-microsoft-com:vml" Requires="v">
                <p:oleObj name="Acrobat Document" r:id="rId10" imgW="5667198" imgH="8020037" progId="Acrobat.Document.DC">
                  <p:embed/>
                </p:oleObj>
              </mc:Choice>
              <mc:Fallback>
                <p:oleObj name="Acrobat Document" r:id="rId10" imgW="5667198" imgH="8020037" progId="Acrobat.Document.DC">
                  <p:embed/>
                  <p:pic>
                    <p:nvPicPr>
                      <p:cNvPr id="3" name="Object 2">
                        <a:extLst>
                          <a:ext uri="{FF2B5EF4-FFF2-40B4-BE49-F238E27FC236}">
                            <a16:creationId xmlns:a16="http://schemas.microsoft.com/office/drawing/2014/main" id="{90822894-8A39-352D-E6BC-95879E8E2243}"/>
                          </a:ext>
                        </a:extLst>
                      </p:cNvPr>
                      <p:cNvPicPr/>
                      <p:nvPr/>
                    </p:nvPicPr>
                    <p:blipFill>
                      <a:blip r:embed="rId11"/>
                      <a:stretch>
                        <a:fillRect/>
                      </a:stretch>
                    </p:blipFill>
                    <p:spPr>
                      <a:xfrm>
                        <a:off x="630622" y="1577228"/>
                        <a:ext cx="2674249" cy="378408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48FB8FF-67A2-6698-E1CF-472864BF9CA3}"/>
              </a:ext>
            </a:extLst>
          </p:cNvPr>
          <p:cNvSpPr txBox="1"/>
          <p:nvPr/>
        </p:nvSpPr>
        <p:spPr>
          <a:xfrm>
            <a:off x="3832957" y="1622867"/>
            <a:ext cx="7278699" cy="2800767"/>
          </a:xfrm>
          <a:prstGeom prst="rect">
            <a:avLst/>
          </a:prstGeom>
          <a:noFill/>
        </p:spPr>
        <p:txBody>
          <a:bodyPr wrap="square" rtlCol="0">
            <a:spAutoFit/>
          </a:bodyPr>
          <a:lstStyle/>
          <a:p>
            <a:pPr marL="400050" indent="-342900">
              <a:buFont typeface="Arial" panose="020B0604020202020204" pitchFamily="34" charset="0"/>
              <a:buChar char="•"/>
            </a:pPr>
            <a:r>
              <a:rPr lang="en-GB" sz="2400" b="1" dirty="0"/>
              <a:t>Things to do</a:t>
            </a:r>
          </a:p>
          <a:p>
            <a:pPr marL="400050" indent="-342900">
              <a:buFont typeface="Arial" panose="020B0604020202020204" pitchFamily="34" charset="0"/>
              <a:buChar char="•"/>
            </a:pPr>
            <a:r>
              <a:rPr lang="en-GB" sz="2400" b="1" dirty="0"/>
              <a:t>Where to eat / shop</a:t>
            </a:r>
          </a:p>
          <a:p>
            <a:pPr marL="400050" indent="-342900">
              <a:buFont typeface="Arial" panose="020B0604020202020204" pitchFamily="34" charset="0"/>
              <a:buChar char="•"/>
            </a:pPr>
            <a:r>
              <a:rPr lang="en-GB" sz="2400" b="1" dirty="0"/>
              <a:t>Places of worship</a:t>
            </a:r>
          </a:p>
          <a:p>
            <a:pPr marL="400050" indent="-342900">
              <a:buFont typeface="Arial" panose="020B0604020202020204" pitchFamily="34" charset="0"/>
              <a:buChar char="•"/>
            </a:pPr>
            <a:r>
              <a:rPr lang="en-GB" sz="2400" b="1" dirty="0"/>
              <a:t>Parking and Transport</a:t>
            </a:r>
          </a:p>
          <a:p>
            <a:pPr marL="57150"/>
            <a:endParaRPr lang="en-GB" sz="2400" dirty="0"/>
          </a:p>
          <a:p>
            <a:endParaRPr lang="en-GB" sz="2800" b="1" dirty="0"/>
          </a:p>
          <a:p>
            <a:endParaRPr lang="en-GB" sz="2800" b="1" dirty="0"/>
          </a:p>
        </p:txBody>
      </p:sp>
    </p:spTree>
    <p:extLst>
      <p:ext uri="{BB962C8B-B14F-4D97-AF65-F5344CB8AC3E}">
        <p14:creationId xmlns:p14="http://schemas.microsoft.com/office/powerpoint/2010/main" val="316850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1557060" y="15720"/>
            <a:ext cx="4538940" cy="1275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00B0F0"/>
                </a:solidFill>
              </a:rPr>
              <a:t>Any Questions?</a:t>
            </a: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861593" y="4735776"/>
            <a:ext cx="956176" cy="987897"/>
          </a:xfrm>
          <a:prstGeom prst="rect">
            <a:avLst/>
          </a:prstGeom>
        </p:spPr>
      </p:pic>
    </p:spTree>
    <p:extLst>
      <p:ext uri="{BB962C8B-B14F-4D97-AF65-F5344CB8AC3E}">
        <p14:creationId xmlns:p14="http://schemas.microsoft.com/office/powerpoint/2010/main" val="124594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E54E75-2F24-BF45-AEA2-49753D55EFE2}"/>
              </a:ext>
            </a:extLst>
          </p:cNvPr>
          <p:cNvSpPr txBox="1">
            <a:spLocks/>
          </p:cNvSpPr>
          <p:nvPr/>
        </p:nvSpPr>
        <p:spPr>
          <a:xfrm>
            <a:off x="525515" y="466108"/>
            <a:ext cx="6364569" cy="916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Demo</a:t>
            </a:r>
          </a:p>
        </p:txBody>
      </p:sp>
      <p:pic>
        <p:nvPicPr>
          <p:cNvPr id="6" name="Picture 5">
            <a:extLst>
              <a:ext uri="{FF2B5EF4-FFF2-40B4-BE49-F238E27FC236}">
                <a16:creationId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10" name="TextBox 9"/>
          <p:cNvSpPr txBox="1"/>
          <p:nvPr/>
        </p:nvSpPr>
        <p:spPr>
          <a:xfrm>
            <a:off x="677111" y="1273854"/>
            <a:ext cx="10695104" cy="4216539"/>
          </a:xfrm>
          <a:prstGeom prst="rect">
            <a:avLst/>
          </a:prstGeom>
          <a:noFill/>
        </p:spPr>
        <p:txBody>
          <a:bodyPr wrap="square" rtlCol="0">
            <a:spAutoFit/>
          </a:bodyPr>
          <a:lstStyle/>
          <a:p>
            <a:pPr marL="400050" indent="-342900">
              <a:buFont typeface="Arial" panose="020B0604020202020204" pitchFamily="34" charset="0"/>
              <a:buChar char="•"/>
            </a:pPr>
            <a:endParaRPr lang="en-GB" sz="2400" b="1" u="sng" dirty="0"/>
          </a:p>
          <a:p>
            <a:pPr marL="57150"/>
            <a:r>
              <a:rPr lang="en-GB" sz="2400" b="1" u="sng" dirty="0"/>
              <a:t>Contract Agreements</a:t>
            </a:r>
          </a:p>
          <a:p>
            <a:pPr marL="57150"/>
            <a:r>
              <a:rPr lang="en-GB" sz="2400" b="1" dirty="0"/>
              <a:t>Check notice period to terminate agreement. Some agreements may not have any.</a:t>
            </a:r>
          </a:p>
          <a:p>
            <a:pPr marL="57150"/>
            <a:endParaRPr lang="en-GB" sz="2400" b="1" dirty="0"/>
          </a:p>
          <a:p>
            <a:pPr marL="400050" indent="-342900">
              <a:buFont typeface="Arial" panose="020B0604020202020204" pitchFamily="34" charset="0"/>
              <a:buChar char="•"/>
            </a:pPr>
            <a:endParaRPr lang="en-GB" sz="2400" b="1" dirty="0"/>
          </a:p>
          <a:p>
            <a:pPr marL="400050" indent="-342900">
              <a:buFont typeface="Arial" panose="020B0604020202020204" pitchFamily="34" charset="0"/>
              <a:buChar char="•"/>
            </a:pPr>
            <a:endParaRPr lang="en-GB" sz="2400" b="1" dirty="0"/>
          </a:p>
          <a:p>
            <a:pPr marL="400050" indent="-342900">
              <a:buFont typeface="Arial" panose="020B0604020202020204" pitchFamily="34" charset="0"/>
              <a:buChar char="•"/>
            </a:pPr>
            <a:r>
              <a:rPr lang="en-GB" sz="2400" b="1" dirty="0" err="1"/>
              <a:t>Moneysupermarket</a:t>
            </a:r>
            <a:endParaRPr lang="en-GB" sz="2400" b="1" dirty="0"/>
          </a:p>
          <a:p>
            <a:pPr marL="400050" indent="-342900">
              <a:buFont typeface="Arial" panose="020B0604020202020204" pitchFamily="34" charset="0"/>
              <a:buChar char="•"/>
            </a:pPr>
            <a:r>
              <a:rPr lang="en-GB" sz="2400" b="1" dirty="0" err="1"/>
              <a:t>Uswitch</a:t>
            </a:r>
            <a:endParaRPr lang="en-GB" sz="2400" b="1" dirty="0"/>
          </a:p>
          <a:p>
            <a:pPr marL="400050" indent="-342900">
              <a:buFont typeface="Arial" panose="020B0604020202020204" pitchFamily="34" charset="0"/>
              <a:buChar char="•"/>
            </a:pPr>
            <a:endParaRPr lang="en-GB" sz="2400" b="1" dirty="0"/>
          </a:p>
          <a:p>
            <a:pPr marL="57150"/>
            <a:endParaRPr lang="en-GB" sz="2400" dirty="0"/>
          </a:p>
          <a:p>
            <a:pPr marL="457200" indent="-457200">
              <a:buFont typeface="Arial" panose="020B0604020202020204" pitchFamily="34" charset="0"/>
              <a:buChar char="•"/>
            </a:pPr>
            <a:endParaRPr lang="en-GB" sz="2800" b="1" dirty="0"/>
          </a:p>
        </p:txBody>
      </p:sp>
      <p:pic>
        <p:nvPicPr>
          <p:cNvPr id="2" name="Picture 1">
            <a:extLst>
              <a:ext uri="{FF2B5EF4-FFF2-40B4-BE49-F238E27FC236}">
                <a16:creationId xmlns:a16="http://schemas.microsoft.com/office/drawing/2014/main" id="{CE6932B3-3100-CAF3-A22A-9499D7FB11E7}"/>
              </a:ext>
            </a:extLst>
          </p:cNvPr>
          <p:cNvPicPr>
            <a:picLocks noChangeAspect="1"/>
          </p:cNvPicPr>
          <p:nvPr/>
        </p:nvPicPr>
        <p:blipFill>
          <a:blip r:embed="rId9"/>
          <a:stretch>
            <a:fillRect/>
          </a:stretch>
        </p:blipFill>
        <p:spPr>
          <a:xfrm>
            <a:off x="10859705" y="4920324"/>
            <a:ext cx="956176" cy="987897"/>
          </a:xfrm>
          <a:prstGeom prst="rect">
            <a:avLst/>
          </a:prstGeom>
        </p:spPr>
      </p:pic>
    </p:spTree>
    <p:extLst>
      <p:ext uri="{BB962C8B-B14F-4D97-AF65-F5344CB8AC3E}">
        <p14:creationId xmlns:p14="http://schemas.microsoft.com/office/powerpoint/2010/main" val="2866473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3234</TotalTime>
  <Words>706</Words>
  <Application>Microsoft Office PowerPoint</Application>
  <PresentationFormat>Widescreen</PresentationFormat>
  <Paragraphs>82</Paragraphs>
  <Slides>10</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Arial</vt:lpstr>
      <vt:lpstr>Calibri</vt:lpstr>
      <vt:lpstr>Calibri Light</vt:lpstr>
      <vt:lpstr>Frutiger LT Std 45 Light</vt:lpstr>
      <vt:lpstr>Futura Medium</vt:lpstr>
      <vt:lpstr>Futura PT Demi</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UHBW Graduate Management  Scheme 2020</dc:title>
  <dc:creator>Tabitha Stead</dc:creator>
  <cp:lastModifiedBy>George Clayton</cp:lastModifiedBy>
  <cp:revision>109</cp:revision>
  <dcterms:created xsi:type="dcterms:W3CDTF">2020-07-29T10:12:29Z</dcterms:created>
  <dcterms:modified xsi:type="dcterms:W3CDTF">2024-05-23T14:58:25Z</dcterms:modified>
</cp:coreProperties>
</file>