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57" r:id="rId6"/>
    <p:sldId id="262" r:id="rId7"/>
    <p:sldId id="263" r:id="rId8"/>
    <p:sldId id="258" r:id="rId9"/>
    <p:sldId id="261" r:id="rId10"/>
    <p:sldId id="259" r:id="rId11"/>
    <p:sldId id="264" r:id="rId12"/>
    <p:sldId id="260"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EB8"/>
    <a:srgbClr val="41B6E6"/>
    <a:srgbClr val="FFB81C"/>
    <a:srgbClr val="AE25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arun Jose" userId="90df6dbe-1cfa-4a69-bc7d-97336040a54e" providerId="ADAL" clId="{001F7DBA-628F-4D8A-BE1D-F1F1BFDF707E}"/>
    <pc:docChg chg="delSld">
      <pc:chgData name="Tharun Jose" userId="90df6dbe-1cfa-4a69-bc7d-97336040a54e" providerId="ADAL" clId="{001F7DBA-628F-4D8A-BE1D-F1F1BFDF707E}" dt="2024-07-30T08:15:43.375" v="0" actId="2696"/>
      <pc:docMkLst>
        <pc:docMk/>
      </pc:docMkLst>
      <pc:sldChg chg="del">
        <pc:chgData name="Tharun Jose" userId="90df6dbe-1cfa-4a69-bc7d-97336040a54e" providerId="ADAL" clId="{001F7DBA-628F-4D8A-BE1D-F1F1BFDF707E}" dt="2024-07-30T08:15:43.375" v="0" actId="2696"/>
        <pc:sldMkLst>
          <pc:docMk/>
          <pc:sldMk cId="2178514060" sldId="26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64E683-BD8F-45ED-965D-22E39D9AA536}" type="datetimeFigureOut">
              <a:rPr lang="en-GB" smtClean="0"/>
              <a:t>30/07/2024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620946-E2C6-49D0-AE16-AEE8E3125B60}" type="slidenum">
              <a:rPr lang="en-GB" smtClean="0"/>
              <a:t>‹#›</a:t>
            </a:fld>
            <a:endParaRPr lang="en-GB"/>
          </a:p>
        </p:txBody>
      </p:sp>
    </p:spTree>
    <p:extLst>
      <p:ext uri="{BB962C8B-B14F-4D97-AF65-F5344CB8AC3E}">
        <p14:creationId xmlns:p14="http://schemas.microsoft.com/office/powerpoint/2010/main" val="3460573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n-lt"/>
              </a:rPr>
              <a:t>If you are looking to open a bank account in the UK, which account you opt for will depend on your own personal circumstances and what you are looking for.</a:t>
            </a:r>
          </a:p>
          <a:p>
            <a:endParaRPr lang="en-GB" dirty="0"/>
          </a:p>
        </p:txBody>
      </p:sp>
      <p:sp>
        <p:nvSpPr>
          <p:cNvPr id="4" name="Slide Number Placeholder 3"/>
          <p:cNvSpPr>
            <a:spLocks noGrp="1"/>
          </p:cNvSpPr>
          <p:nvPr>
            <p:ph type="sldNum" sz="quarter" idx="5"/>
          </p:nvPr>
        </p:nvSpPr>
        <p:spPr/>
        <p:txBody>
          <a:bodyPr/>
          <a:lstStyle/>
          <a:p>
            <a:fld id="{54620946-E2C6-49D0-AE16-AEE8E3125B60}" type="slidenum">
              <a:rPr lang="en-GB" smtClean="0"/>
              <a:t>3</a:t>
            </a:fld>
            <a:endParaRPr lang="en-GB"/>
          </a:p>
        </p:txBody>
      </p:sp>
    </p:spTree>
    <p:extLst>
      <p:ext uri="{BB962C8B-B14F-4D97-AF65-F5344CB8AC3E}">
        <p14:creationId xmlns:p14="http://schemas.microsoft.com/office/powerpoint/2010/main" val="2838866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556793"/>
            <a:ext cx="8640960" cy="864096"/>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251520" y="2564904"/>
            <a:ext cx="8640960" cy="324036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endParaRPr lang="en-GB" dirty="0"/>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GB" dirty="0"/>
          </a:p>
        </p:txBody>
      </p:sp>
    </p:spTree>
    <p:extLst>
      <p:ext uri="{BB962C8B-B14F-4D97-AF65-F5344CB8AC3E}">
        <p14:creationId xmlns:p14="http://schemas.microsoft.com/office/powerpoint/2010/main" val="3558574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C93FBDE6-699B-4C12-BE52-E3FD79ADB6CA}" type="datetimeFigureOut">
              <a:rPr lang="en-GB" smtClean="0"/>
              <a:t>30/07/2024</a:t>
            </a:fld>
            <a:endParaRPr lang="en-GB" dirty="0"/>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99687EEE-6B59-49AC-9991-048B2C47BF60}" type="slidenum">
              <a:rPr lang="en-GB" smtClean="0"/>
              <a:t>‹#›</a:t>
            </a:fld>
            <a:endParaRPr lang="en-GB" dirty="0"/>
          </a:p>
        </p:txBody>
      </p:sp>
    </p:spTree>
    <p:extLst>
      <p:ext uri="{BB962C8B-B14F-4D97-AF65-F5344CB8AC3E}">
        <p14:creationId xmlns:p14="http://schemas.microsoft.com/office/powerpoint/2010/main" val="3396883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C93FBDE6-699B-4C12-BE52-E3FD79ADB6CA}" type="datetimeFigureOut">
              <a:rPr lang="en-GB" smtClean="0"/>
              <a:t>30/07/2024</a:t>
            </a:fld>
            <a:endParaRPr lang="en-GB" dirty="0"/>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99687EEE-6B59-49AC-9991-048B2C47BF60}" type="slidenum">
              <a:rPr lang="en-GB" smtClean="0"/>
              <a:t>‹#›</a:t>
            </a:fld>
            <a:endParaRPr lang="en-GB" dirty="0"/>
          </a:p>
        </p:txBody>
      </p:sp>
    </p:spTree>
    <p:extLst>
      <p:ext uri="{BB962C8B-B14F-4D97-AF65-F5344CB8AC3E}">
        <p14:creationId xmlns:p14="http://schemas.microsoft.com/office/powerpoint/2010/main" val="2471360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GB" dirty="0"/>
          </a:p>
        </p:txBody>
      </p:sp>
    </p:spTree>
    <p:extLst>
      <p:ext uri="{BB962C8B-B14F-4D97-AF65-F5344CB8AC3E}">
        <p14:creationId xmlns:p14="http://schemas.microsoft.com/office/powerpoint/2010/main" val="2158622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C93FBDE6-699B-4C12-BE52-E3FD79ADB6CA}" type="datetimeFigureOut">
              <a:rPr lang="en-GB" smtClean="0"/>
              <a:t>30/07/2024</a:t>
            </a:fld>
            <a:endParaRPr lang="en-GB" dirty="0"/>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99687EEE-6B59-49AC-9991-048B2C47BF60}" type="slidenum">
              <a:rPr lang="en-GB" smtClean="0"/>
              <a:t>‹#›</a:t>
            </a:fld>
            <a:endParaRPr lang="en-GB" dirty="0"/>
          </a:p>
        </p:txBody>
      </p:sp>
    </p:spTree>
    <p:extLst>
      <p:ext uri="{BB962C8B-B14F-4D97-AF65-F5344CB8AC3E}">
        <p14:creationId xmlns:p14="http://schemas.microsoft.com/office/powerpoint/2010/main" val="3189857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457200" y="6356352"/>
            <a:ext cx="2133600" cy="365125"/>
          </a:xfrm>
          <a:prstGeom prst="rect">
            <a:avLst/>
          </a:prstGeom>
        </p:spPr>
        <p:txBody>
          <a:bodyPr/>
          <a:lstStyle/>
          <a:p>
            <a:fld id="{C93FBDE6-699B-4C12-BE52-E3FD79ADB6CA}" type="datetimeFigureOut">
              <a:rPr lang="en-GB" smtClean="0"/>
              <a:t>30/07/2024</a:t>
            </a:fld>
            <a:endParaRPr lang="en-GB" dirty="0"/>
          </a:p>
        </p:txBody>
      </p:sp>
      <p:sp>
        <p:nvSpPr>
          <p:cNvPr id="6" name="Footer Placeholder 5"/>
          <p:cNvSpPr>
            <a:spLocks noGrp="1"/>
          </p:cNvSpPr>
          <p:nvPr>
            <p:ph type="ftr" sz="quarter" idx="11"/>
          </p:nvPr>
        </p:nvSpPr>
        <p:spPr>
          <a:xfrm>
            <a:off x="3124200" y="6356352"/>
            <a:ext cx="28956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6356352"/>
            <a:ext cx="2133600" cy="365125"/>
          </a:xfrm>
          <a:prstGeom prst="rect">
            <a:avLst/>
          </a:prstGeom>
        </p:spPr>
        <p:txBody>
          <a:bodyPr/>
          <a:lstStyle/>
          <a:p>
            <a:fld id="{99687EEE-6B59-49AC-9991-048B2C47BF60}" type="slidenum">
              <a:rPr lang="en-GB" smtClean="0"/>
              <a:t>‹#›</a:t>
            </a:fld>
            <a:endParaRPr lang="en-GB" dirty="0"/>
          </a:p>
        </p:txBody>
      </p:sp>
    </p:spTree>
    <p:extLst>
      <p:ext uri="{BB962C8B-B14F-4D97-AF65-F5344CB8AC3E}">
        <p14:creationId xmlns:p14="http://schemas.microsoft.com/office/powerpoint/2010/main" val="4289918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457200" y="6356352"/>
            <a:ext cx="2133600" cy="365125"/>
          </a:xfrm>
          <a:prstGeom prst="rect">
            <a:avLst/>
          </a:prstGeom>
        </p:spPr>
        <p:txBody>
          <a:bodyPr/>
          <a:lstStyle/>
          <a:p>
            <a:fld id="{C93FBDE6-699B-4C12-BE52-E3FD79ADB6CA}" type="datetimeFigureOut">
              <a:rPr lang="en-GB" smtClean="0"/>
              <a:t>30/07/2024</a:t>
            </a:fld>
            <a:endParaRPr lang="en-GB" dirty="0"/>
          </a:p>
        </p:txBody>
      </p:sp>
      <p:sp>
        <p:nvSpPr>
          <p:cNvPr id="8" name="Footer Placeholder 7"/>
          <p:cNvSpPr>
            <a:spLocks noGrp="1"/>
          </p:cNvSpPr>
          <p:nvPr>
            <p:ph type="ftr" sz="quarter" idx="11"/>
          </p:nvPr>
        </p:nvSpPr>
        <p:spPr>
          <a:xfrm>
            <a:off x="3124200" y="6356352"/>
            <a:ext cx="2895600" cy="365125"/>
          </a:xfrm>
          <a:prstGeom prst="rect">
            <a:avLst/>
          </a:prstGeom>
        </p:spPr>
        <p:txBody>
          <a:bodyPr/>
          <a:lstStyle/>
          <a:p>
            <a:endParaRPr lang="en-GB" dirty="0"/>
          </a:p>
        </p:txBody>
      </p:sp>
      <p:sp>
        <p:nvSpPr>
          <p:cNvPr id="9" name="Slide Number Placeholder 8"/>
          <p:cNvSpPr>
            <a:spLocks noGrp="1"/>
          </p:cNvSpPr>
          <p:nvPr>
            <p:ph type="sldNum" sz="quarter" idx="12"/>
          </p:nvPr>
        </p:nvSpPr>
        <p:spPr>
          <a:xfrm>
            <a:off x="6553200" y="6356352"/>
            <a:ext cx="2133600" cy="365125"/>
          </a:xfrm>
          <a:prstGeom prst="rect">
            <a:avLst/>
          </a:prstGeom>
        </p:spPr>
        <p:txBody>
          <a:bodyPr/>
          <a:lstStyle/>
          <a:p>
            <a:fld id="{99687EEE-6B59-49AC-9991-048B2C47BF60}" type="slidenum">
              <a:rPr lang="en-GB" smtClean="0"/>
              <a:t>‹#›</a:t>
            </a:fld>
            <a:endParaRPr lang="en-GB" dirty="0"/>
          </a:p>
        </p:txBody>
      </p:sp>
    </p:spTree>
    <p:extLst>
      <p:ext uri="{BB962C8B-B14F-4D97-AF65-F5344CB8AC3E}">
        <p14:creationId xmlns:p14="http://schemas.microsoft.com/office/powerpoint/2010/main" val="3150976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a:xfrm>
            <a:off x="457200" y="6356352"/>
            <a:ext cx="2133600" cy="365125"/>
          </a:xfrm>
          <a:prstGeom prst="rect">
            <a:avLst/>
          </a:prstGeom>
        </p:spPr>
        <p:txBody>
          <a:bodyPr/>
          <a:lstStyle/>
          <a:p>
            <a:fld id="{C93FBDE6-699B-4C12-BE52-E3FD79ADB6CA}" type="datetimeFigureOut">
              <a:rPr lang="en-GB" smtClean="0"/>
              <a:t>30/07/2024</a:t>
            </a:fld>
            <a:endParaRPr lang="en-GB" dirty="0"/>
          </a:p>
        </p:txBody>
      </p:sp>
      <p:sp>
        <p:nvSpPr>
          <p:cNvPr id="4" name="Footer Placeholder 3"/>
          <p:cNvSpPr>
            <a:spLocks noGrp="1"/>
          </p:cNvSpPr>
          <p:nvPr>
            <p:ph type="ftr" sz="quarter" idx="11"/>
          </p:nvPr>
        </p:nvSpPr>
        <p:spPr>
          <a:xfrm>
            <a:off x="3124200" y="6356352"/>
            <a:ext cx="2895600" cy="365125"/>
          </a:xfrm>
          <a:prstGeom prst="rect">
            <a:avLst/>
          </a:prstGeom>
        </p:spPr>
        <p:txBody>
          <a:bodyPr/>
          <a:lstStyle/>
          <a:p>
            <a:endParaRPr lang="en-GB" dirty="0"/>
          </a:p>
        </p:txBody>
      </p:sp>
      <p:sp>
        <p:nvSpPr>
          <p:cNvPr id="5" name="Slide Number Placeholder 4"/>
          <p:cNvSpPr>
            <a:spLocks noGrp="1"/>
          </p:cNvSpPr>
          <p:nvPr>
            <p:ph type="sldNum" sz="quarter" idx="12"/>
          </p:nvPr>
        </p:nvSpPr>
        <p:spPr>
          <a:xfrm>
            <a:off x="6553200" y="6356352"/>
            <a:ext cx="2133600" cy="365125"/>
          </a:xfrm>
          <a:prstGeom prst="rect">
            <a:avLst/>
          </a:prstGeom>
        </p:spPr>
        <p:txBody>
          <a:bodyPr/>
          <a:lstStyle/>
          <a:p>
            <a:fld id="{99687EEE-6B59-49AC-9991-048B2C47BF60}" type="slidenum">
              <a:rPr lang="en-GB" smtClean="0"/>
              <a:t>‹#›</a:t>
            </a:fld>
            <a:endParaRPr lang="en-GB" dirty="0"/>
          </a:p>
        </p:txBody>
      </p:sp>
    </p:spTree>
    <p:extLst>
      <p:ext uri="{BB962C8B-B14F-4D97-AF65-F5344CB8AC3E}">
        <p14:creationId xmlns:p14="http://schemas.microsoft.com/office/powerpoint/2010/main" val="404485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2"/>
            <a:ext cx="2133600" cy="365125"/>
          </a:xfrm>
          <a:prstGeom prst="rect">
            <a:avLst/>
          </a:prstGeom>
        </p:spPr>
        <p:txBody>
          <a:bodyPr/>
          <a:lstStyle/>
          <a:p>
            <a:fld id="{C93FBDE6-699B-4C12-BE52-E3FD79ADB6CA}" type="datetimeFigureOut">
              <a:rPr lang="en-GB" smtClean="0"/>
              <a:t>30/07/2024</a:t>
            </a:fld>
            <a:endParaRPr lang="en-GB" dirty="0"/>
          </a:p>
        </p:txBody>
      </p:sp>
      <p:sp>
        <p:nvSpPr>
          <p:cNvPr id="3" name="Footer Placeholder 2"/>
          <p:cNvSpPr>
            <a:spLocks noGrp="1"/>
          </p:cNvSpPr>
          <p:nvPr>
            <p:ph type="ftr" sz="quarter" idx="11"/>
          </p:nvPr>
        </p:nvSpPr>
        <p:spPr>
          <a:xfrm>
            <a:off x="3124200" y="6356352"/>
            <a:ext cx="2895600" cy="365125"/>
          </a:xfrm>
          <a:prstGeom prst="rect">
            <a:avLst/>
          </a:prstGeom>
        </p:spPr>
        <p:txBody>
          <a:bodyPr/>
          <a:lstStyle/>
          <a:p>
            <a:endParaRPr lang="en-GB" dirty="0"/>
          </a:p>
        </p:txBody>
      </p:sp>
      <p:sp>
        <p:nvSpPr>
          <p:cNvPr id="4" name="Slide Number Placeholder 3"/>
          <p:cNvSpPr>
            <a:spLocks noGrp="1"/>
          </p:cNvSpPr>
          <p:nvPr>
            <p:ph type="sldNum" sz="quarter" idx="12"/>
          </p:nvPr>
        </p:nvSpPr>
        <p:spPr>
          <a:xfrm>
            <a:off x="6553200" y="6356352"/>
            <a:ext cx="2133600" cy="365125"/>
          </a:xfrm>
          <a:prstGeom prst="rect">
            <a:avLst/>
          </a:prstGeom>
        </p:spPr>
        <p:txBody>
          <a:bodyPr/>
          <a:lstStyle/>
          <a:p>
            <a:fld id="{99687EEE-6B59-49AC-9991-048B2C47BF60}" type="slidenum">
              <a:rPr lang="en-GB" smtClean="0"/>
              <a:t>‹#›</a:t>
            </a:fld>
            <a:endParaRPr lang="en-GB" dirty="0"/>
          </a:p>
        </p:txBody>
      </p:sp>
    </p:spTree>
    <p:extLst>
      <p:ext uri="{BB962C8B-B14F-4D97-AF65-F5344CB8AC3E}">
        <p14:creationId xmlns:p14="http://schemas.microsoft.com/office/powerpoint/2010/main" val="452121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a:xfrm>
            <a:off x="457200" y="6356352"/>
            <a:ext cx="2133600" cy="365125"/>
          </a:xfrm>
          <a:prstGeom prst="rect">
            <a:avLst/>
          </a:prstGeom>
        </p:spPr>
        <p:txBody>
          <a:bodyPr/>
          <a:lstStyle/>
          <a:p>
            <a:fld id="{C93FBDE6-699B-4C12-BE52-E3FD79ADB6CA}" type="datetimeFigureOut">
              <a:rPr lang="en-GB" smtClean="0"/>
              <a:t>30/07/2024</a:t>
            </a:fld>
            <a:endParaRPr lang="en-GB" dirty="0"/>
          </a:p>
        </p:txBody>
      </p:sp>
      <p:sp>
        <p:nvSpPr>
          <p:cNvPr id="6" name="Footer Placeholder 5"/>
          <p:cNvSpPr>
            <a:spLocks noGrp="1"/>
          </p:cNvSpPr>
          <p:nvPr>
            <p:ph type="ftr" sz="quarter" idx="11"/>
          </p:nvPr>
        </p:nvSpPr>
        <p:spPr>
          <a:xfrm>
            <a:off x="3124200" y="6356352"/>
            <a:ext cx="28956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6356352"/>
            <a:ext cx="2133600" cy="365125"/>
          </a:xfrm>
          <a:prstGeom prst="rect">
            <a:avLst/>
          </a:prstGeom>
        </p:spPr>
        <p:txBody>
          <a:bodyPr/>
          <a:lstStyle/>
          <a:p>
            <a:fld id="{99687EEE-6B59-49AC-9991-048B2C47BF60}" type="slidenum">
              <a:rPr lang="en-GB" smtClean="0"/>
              <a:t>‹#›</a:t>
            </a:fld>
            <a:endParaRPr lang="en-GB" dirty="0"/>
          </a:p>
        </p:txBody>
      </p:sp>
    </p:spTree>
    <p:extLst>
      <p:ext uri="{BB962C8B-B14F-4D97-AF65-F5344CB8AC3E}">
        <p14:creationId xmlns:p14="http://schemas.microsoft.com/office/powerpoint/2010/main" val="4234254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a:xfrm>
            <a:off x="457200" y="6356352"/>
            <a:ext cx="2133600" cy="365125"/>
          </a:xfrm>
          <a:prstGeom prst="rect">
            <a:avLst/>
          </a:prstGeom>
        </p:spPr>
        <p:txBody>
          <a:bodyPr/>
          <a:lstStyle/>
          <a:p>
            <a:fld id="{C93FBDE6-699B-4C12-BE52-E3FD79ADB6CA}" type="datetimeFigureOut">
              <a:rPr lang="en-GB" smtClean="0"/>
              <a:t>30/07/2024</a:t>
            </a:fld>
            <a:endParaRPr lang="en-GB" dirty="0"/>
          </a:p>
        </p:txBody>
      </p:sp>
      <p:sp>
        <p:nvSpPr>
          <p:cNvPr id="6" name="Footer Placeholder 5"/>
          <p:cNvSpPr>
            <a:spLocks noGrp="1"/>
          </p:cNvSpPr>
          <p:nvPr>
            <p:ph type="ftr" sz="quarter" idx="11"/>
          </p:nvPr>
        </p:nvSpPr>
        <p:spPr>
          <a:xfrm>
            <a:off x="3124200" y="6356352"/>
            <a:ext cx="28956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6356352"/>
            <a:ext cx="2133600" cy="365125"/>
          </a:xfrm>
          <a:prstGeom prst="rect">
            <a:avLst/>
          </a:prstGeom>
        </p:spPr>
        <p:txBody>
          <a:bodyPr/>
          <a:lstStyle/>
          <a:p>
            <a:fld id="{99687EEE-6B59-49AC-9991-048B2C47BF60}" type="slidenum">
              <a:rPr lang="en-GB" smtClean="0"/>
              <a:t>‹#›</a:t>
            </a:fld>
            <a:endParaRPr lang="en-GB" dirty="0"/>
          </a:p>
        </p:txBody>
      </p:sp>
    </p:spTree>
    <p:extLst>
      <p:ext uri="{BB962C8B-B14F-4D97-AF65-F5344CB8AC3E}">
        <p14:creationId xmlns:p14="http://schemas.microsoft.com/office/powerpoint/2010/main" val="3729786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1" y="548680"/>
            <a:ext cx="6347048" cy="648072"/>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772817"/>
            <a:ext cx="8229600" cy="403244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026" name="Picture 2" descr="Z:\Images General\7 - Logos\UHBW\RIGHT ALIGNED\UHBW LOGO BLUE AWK_RIGHT ALIGNED noback.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919466" y="-387424"/>
            <a:ext cx="3189038" cy="2255765"/>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p:cNvSpPr/>
          <p:nvPr userDrawn="1"/>
        </p:nvSpPr>
        <p:spPr>
          <a:xfrm>
            <a:off x="0" y="1412778"/>
            <a:ext cx="9144000" cy="45719"/>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79513" y="5877274"/>
            <a:ext cx="961087" cy="855935"/>
          </a:xfrm>
          <a:prstGeom prst="rect">
            <a:avLst/>
          </a:prstGeom>
        </p:spPr>
      </p:pic>
      <p:pic>
        <p:nvPicPr>
          <p:cNvPr id="9" name="Picture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740352" y="5877274"/>
            <a:ext cx="1234380" cy="855935"/>
          </a:xfrm>
          <a:prstGeom prst="rect">
            <a:avLst/>
          </a:prstGeom>
        </p:spPr>
      </p:pic>
    </p:spTree>
    <p:extLst>
      <p:ext uri="{BB962C8B-B14F-4D97-AF65-F5344CB8AC3E}">
        <p14:creationId xmlns:p14="http://schemas.microsoft.com/office/powerpoint/2010/main" val="1365049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85800" rtl="0" eaLnBrk="1" latinLnBrk="0" hangingPunct="1">
        <a:spcBef>
          <a:spcPct val="0"/>
        </a:spcBef>
        <a:buNone/>
        <a:defRPr sz="3300" kern="1200">
          <a:solidFill>
            <a:schemeClr val="tx1"/>
          </a:solidFill>
          <a:latin typeface="Arial" panose="020B0604020202020204" pitchFamily="34" charset="0"/>
          <a:ea typeface="+mj-ea"/>
          <a:cs typeface="Arial" panose="020B0604020202020204" pitchFamily="34" charset="0"/>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uhbristolnhs.pagetiger.com/employment-check-guide/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expatica.com/uk/finance/banking/opening-a-bank-account-in-the-uk-103992/#before-openi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1640" y="2077557"/>
            <a:ext cx="6858000" cy="3273828"/>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p>
        </p:txBody>
      </p:sp>
      <p:sp>
        <p:nvSpPr>
          <p:cNvPr id="2" name="Title 1"/>
          <p:cNvSpPr>
            <a:spLocks noGrp="1"/>
          </p:cNvSpPr>
          <p:nvPr>
            <p:ph type="ctrTitle"/>
          </p:nvPr>
        </p:nvSpPr>
        <p:spPr>
          <a:xfrm>
            <a:off x="1331640" y="2704524"/>
            <a:ext cx="6480720" cy="1102519"/>
          </a:xfrm>
        </p:spPr>
        <p:txBody>
          <a:bodyPr>
            <a:noAutofit/>
          </a:bodyPr>
          <a:lstStyle/>
          <a:p>
            <a:r>
              <a:rPr lang="en-GB" sz="3600" b="1" dirty="0">
                <a:solidFill>
                  <a:schemeClr val="bg1">
                    <a:lumMod val="95000"/>
                  </a:schemeClr>
                </a:solidFill>
              </a:rPr>
              <a:t>Banking in the UK</a:t>
            </a:r>
          </a:p>
        </p:txBody>
      </p:sp>
      <p:pic>
        <p:nvPicPr>
          <p:cNvPr id="5" name="Picture 4" descr="Stacks of gold coins">
            <a:extLst>
              <a:ext uri="{FF2B5EF4-FFF2-40B4-BE49-F238E27FC236}">
                <a16:creationId xmlns:a16="http://schemas.microsoft.com/office/drawing/2014/main" id="{EA96620C-4306-FDA7-489C-C8B142F370C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4962" t="18900" r="13376" b="9046"/>
          <a:stretch/>
        </p:blipFill>
        <p:spPr>
          <a:xfrm>
            <a:off x="3291967" y="3575966"/>
            <a:ext cx="2560066" cy="1716088"/>
          </a:xfrm>
          <a:prstGeom prst="rect">
            <a:avLst/>
          </a:prstGeom>
        </p:spPr>
      </p:pic>
    </p:spTree>
    <p:extLst>
      <p:ext uri="{BB962C8B-B14F-4D97-AF65-F5344CB8AC3E}">
        <p14:creationId xmlns:p14="http://schemas.microsoft.com/office/powerpoint/2010/main" val="2194848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42F1B-5C4E-7C3E-4781-07905ABCC69A}"/>
              </a:ext>
            </a:extLst>
          </p:cNvPr>
          <p:cNvSpPr>
            <a:spLocks noGrp="1"/>
          </p:cNvSpPr>
          <p:nvPr>
            <p:ph type="title"/>
          </p:nvPr>
        </p:nvSpPr>
        <p:spPr/>
        <p:txBody>
          <a:bodyPr/>
          <a:lstStyle/>
          <a:p>
            <a:pPr algn="l"/>
            <a:r>
              <a:rPr lang="en-GB" b="1" dirty="0">
                <a:solidFill>
                  <a:srgbClr val="005EB8"/>
                </a:solidFill>
                <a:latin typeface="+mj-lt"/>
              </a:rPr>
              <a:t>Wrap-up</a:t>
            </a:r>
          </a:p>
        </p:txBody>
      </p:sp>
      <p:sp>
        <p:nvSpPr>
          <p:cNvPr id="3" name="Content Placeholder 2">
            <a:extLst>
              <a:ext uri="{FF2B5EF4-FFF2-40B4-BE49-F238E27FC236}">
                <a16:creationId xmlns:a16="http://schemas.microsoft.com/office/drawing/2014/main" id="{C631E797-1C0E-5C9F-473A-DA5D59C3B03D}"/>
              </a:ext>
            </a:extLst>
          </p:cNvPr>
          <p:cNvSpPr>
            <a:spLocks noGrp="1"/>
          </p:cNvSpPr>
          <p:nvPr>
            <p:ph idx="1"/>
          </p:nvPr>
        </p:nvSpPr>
        <p:spPr>
          <a:xfrm>
            <a:off x="457201" y="1988840"/>
            <a:ext cx="8229600" cy="1512167"/>
          </a:xfrm>
        </p:spPr>
        <p:txBody>
          <a:bodyPr>
            <a:normAutofit/>
          </a:bodyPr>
          <a:lstStyle/>
          <a:p>
            <a:r>
              <a:rPr lang="en-GB" sz="1700" dirty="0">
                <a:latin typeface="+mn-lt"/>
              </a:rPr>
              <a:t>All the information and links shared are no way endorsed or sponsored by us, these are recommended through searches we have done. </a:t>
            </a:r>
          </a:p>
          <a:p>
            <a:endParaRPr lang="en-GB" sz="1700" dirty="0">
              <a:latin typeface="+mn-lt"/>
            </a:endParaRPr>
          </a:p>
          <a:p>
            <a:r>
              <a:rPr lang="en-GB" sz="1700" dirty="0">
                <a:latin typeface="+mn-lt"/>
              </a:rPr>
              <a:t>We always advise doing your own research and asking further questions, so you fully understand before making any commitments.</a:t>
            </a:r>
          </a:p>
        </p:txBody>
      </p:sp>
      <p:sp>
        <p:nvSpPr>
          <p:cNvPr id="4" name="Content Placeholder 2">
            <a:extLst>
              <a:ext uri="{FF2B5EF4-FFF2-40B4-BE49-F238E27FC236}">
                <a16:creationId xmlns:a16="http://schemas.microsoft.com/office/drawing/2014/main" id="{8A00B830-8223-4FC9-0924-655AE1A610C3}"/>
              </a:ext>
            </a:extLst>
          </p:cNvPr>
          <p:cNvSpPr txBox="1">
            <a:spLocks/>
          </p:cNvSpPr>
          <p:nvPr/>
        </p:nvSpPr>
        <p:spPr>
          <a:xfrm>
            <a:off x="457201" y="4293095"/>
            <a:ext cx="8229600" cy="864096"/>
          </a:xfrm>
          <a:prstGeom prst="rect">
            <a:avLst/>
          </a:prstGeom>
        </p:spPr>
        <p:txBody>
          <a:bodyPr vert="horz" lIns="91440" tIns="45720" rIns="91440" bIns="45720" rtlCol="0">
            <a:normAutofit lnSpcReduction="10000"/>
          </a:bodyPr>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GB" sz="1700" dirty="0">
                <a:latin typeface="+mn-lt"/>
              </a:rPr>
              <a:t>If you have any further questions, please contact your Line Manager who will be able to assist, if you are unsure as to who that may be then you will need to reach out to your Recruitment Coordinator.  </a:t>
            </a:r>
          </a:p>
        </p:txBody>
      </p:sp>
      <p:sp>
        <p:nvSpPr>
          <p:cNvPr id="5" name="Content Placeholder 2">
            <a:extLst>
              <a:ext uri="{FF2B5EF4-FFF2-40B4-BE49-F238E27FC236}">
                <a16:creationId xmlns:a16="http://schemas.microsoft.com/office/drawing/2014/main" id="{8A00B830-8223-4FC9-0924-655AE1A610C3}"/>
              </a:ext>
            </a:extLst>
          </p:cNvPr>
          <p:cNvSpPr txBox="1">
            <a:spLocks/>
          </p:cNvSpPr>
          <p:nvPr/>
        </p:nvSpPr>
        <p:spPr>
          <a:xfrm>
            <a:off x="457199" y="3573016"/>
            <a:ext cx="8229600" cy="864096"/>
          </a:xfrm>
          <a:prstGeom prst="rect">
            <a:avLst/>
          </a:prstGeom>
        </p:spPr>
        <p:txBody>
          <a:bodyPr vert="horz" lIns="91440" tIns="45720" rIns="91440" bIns="45720" rtlCol="0">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en-GB" sz="1700" dirty="0">
                <a:latin typeface="+mn-lt"/>
              </a:rPr>
              <a:t>Check-out our new Pre-employment checks guide - </a:t>
            </a:r>
            <a:r>
              <a:rPr lang="en-GB" sz="1400" dirty="0">
                <a:hlinkClick r:id="rId2"/>
              </a:rPr>
              <a:t>Pre Employment Check guide - 1 (pagetiger.com)</a:t>
            </a:r>
            <a:endParaRPr lang="en-GB" sz="1700" dirty="0">
              <a:latin typeface="+mn-lt"/>
            </a:endParaRPr>
          </a:p>
        </p:txBody>
      </p:sp>
    </p:spTree>
    <p:extLst>
      <p:ext uri="{BB962C8B-B14F-4D97-AF65-F5344CB8AC3E}">
        <p14:creationId xmlns:p14="http://schemas.microsoft.com/office/powerpoint/2010/main" val="1122346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764704"/>
            <a:ext cx="6588732" cy="594066"/>
          </a:xfrm>
        </p:spPr>
        <p:txBody>
          <a:bodyPr>
            <a:normAutofit fontScale="90000"/>
          </a:bodyPr>
          <a:lstStyle/>
          <a:p>
            <a:pPr algn="l"/>
            <a:r>
              <a:rPr lang="en-GB" b="1" dirty="0">
                <a:solidFill>
                  <a:srgbClr val="005EB8"/>
                </a:solidFill>
                <a:latin typeface="+mj-lt"/>
                <a:cs typeface="Arial" panose="020B0604020202020204" pitchFamily="34" charset="0"/>
              </a:rPr>
              <a:t>Bank Accounts</a:t>
            </a:r>
          </a:p>
        </p:txBody>
      </p:sp>
      <p:sp>
        <p:nvSpPr>
          <p:cNvPr id="3" name="Content Placeholder 2"/>
          <p:cNvSpPr>
            <a:spLocks noGrp="1"/>
          </p:cNvSpPr>
          <p:nvPr>
            <p:ph idx="1"/>
          </p:nvPr>
        </p:nvSpPr>
        <p:spPr>
          <a:xfrm>
            <a:off x="251520" y="1844824"/>
            <a:ext cx="8496944" cy="3888432"/>
          </a:xfrm>
        </p:spPr>
        <p:txBody>
          <a:bodyPr>
            <a:normAutofit/>
          </a:bodyPr>
          <a:lstStyle/>
          <a:p>
            <a:pPr lvl="0"/>
            <a:r>
              <a:rPr lang="en-GB" sz="1650" dirty="0">
                <a:latin typeface="+mn-lt"/>
              </a:rPr>
              <a:t>There are three main types of bank accounts in the UK: </a:t>
            </a:r>
            <a:r>
              <a:rPr lang="en-GB" sz="1650" b="1" dirty="0">
                <a:latin typeface="+mn-lt"/>
              </a:rPr>
              <a:t>current accounts</a:t>
            </a:r>
            <a:r>
              <a:rPr lang="en-GB" sz="1650" dirty="0">
                <a:latin typeface="+mn-lt"/>
              </a:rPr>
              <a:t>, </a:t>
            </a:r>
            <a:r>
              <a:rPr lang="en-GB" sz="1650" b="1" dirty="0">
                <a:latin typeface="+mn-lt"/>
              </a:rPr>
              <a:t>savings accounts, </a:t>
            </a:r>
            <a:r>
              <a:rPr lang="en-GB" sz="1650" dirty="0">
                <a:latin typeface="+mn-lt"/>
              </a:rPr>
              <a:t>and </a:t>
            </a:r>
            <a:r>
              <a:rPr lang="en-GB" sz="1650" b="1" dirty="0">
                <a:latin typeface="+mn-lt"/>
              </a:rPr>
              <a:t>ISAs</a:t>
            </a:r>
            <a:r>
              <a:rPr lang="en-GB" sz="1650" dirty="0">
                <a:latin typeface="+mn-lt"/>
              </a:rPr>
              <a:t>. Current accounts are used for day-to-day transactions, while savings accounts and ISAs are used for saving money. Each type of account has its own benefits and limitations.</a:t>
            </a:r>
          </a:p>
          <a:p>
            <a:pPr marL="0" lvl="0" indent="0">
              <a:buNone/>
            </a:pPr>
            <a:endParaRPr lang="en-GB" sz="1650" dirty="0">
              <a:latin typeface="+mn-lt"/>
            </a:endParaRPr>
          </a:p>
          <a:p>
            <a:pPr lvl="0"/>
            <a:r>
              <a:rPr lang="en-GB" sz="1650" dirty="0">
                <a:latin typeface="+mn-lt"/>
              </a:rPr>
              <a:t>To open a bank account in the UK, you will need to provide proof of </a:t>
            </a:r>
            <a:r>
              <a:rPr lang="en-GB" sz="1650" b="1" dirty="0">
                <a:latin typeface="+mn-lt"/>
              </a:rPr>
              <a:t>identity</a:t>
            </a:r>
            <a:r>
              <a:rPr lang="en-GB" sz="1650" dirty="0">
                <a:latin typeface="+mn-lt"/>
              </a:rPr>
              <a:t> and </a:t>
            </a:r>
            <a:r>
              <a:rPr lang="en-GB" sz="1650" b="1" dirty="0">
                <a:latin typeface="+mn-lt"/>
              </a:rPr>
              <a:t>address</a:t>
            </a:r>
            <a:r>
              <a:rPr lang="en-GB" sz="1650" dirty="0">
                <a:latin typeface="+mn-lt"/>
              </a:rPr>
              <a:t>. This can be done with a passport or driving license and a utility bill or bank statement. You can open an account in person or online. Some banks may also require a credit check.</a:t>
            </a:r>
          </a:p>
          <a:p>
            <a:pPr marL="0" lvl="0" indent="0">
              <a:buNone/>
            </a:pPr>
            <a:endParaRPr lang="en-GB" sz="1650" dirty="0">
              <a:latin typeface="+mn-lt"/>
            </a:endParaRPr>
          </a:p>
          <a:p>
            <a:pPr lvl="0"/>
            <a:r>
              <a:rPr lang="en-GB" sz="1650" dirty="0">
                <a:latin typeface="+mn-lt"/>
              </a:rPr>
              <a:t>Banks may charge fees for certain services, such as overdrafts, foreign transactions, and ATM withdrawals. It's important to read the terms and conditions carefully before opening an account to understand what fees may apply. Some banks offer fee-free accounts, so it's worth shopping around.</a:t>
            </a:r>
          </a:p>
          <a:p>
            <a:pPr lvl="0"/>
            <a:endParaRPr lang="en-GB" sz="1650" dirty="0">
              <a:latin typeface="+mn-lt"/>
            </a:endParaRPr>
          </a:p>
          <a:p>
            <a:pPr lvl="0"/>
            <a:endParaRPr lang="en-GB" sz="1650" dirty="0">
              <a:latin typeface="+mn-lt"/>
            </a:endParaRPr>
          </a:p>
          <a:p>
            <a:pPr marL="0" lvl="0" indent="0">
              <a:buNone/>
            </a:pPr>
            <a:endParaRPr lang="en-GB" sz="1650" dirty="0">
              <a:latin typeface="+mn-lt"/>
            </a:endParaRPr>
          </a:p>
        </p:txBody>
      </p:sp>
      <p:pic>
        <p:nvPicPr>
          <p:cNvPr id="5" name="Picture 4" descr="Coin purse full of credit cards">
            <a:extLst>
              <a:ext uri="{FF2B5EF4-FFF2-40B4-BE49-F238E27FC236}">
                <a16:creationId xmlns:a16="http://schemas.microsoft.com/office/drawing/2014/main" id="{72783D59-0E5F-CB8F-7039-AB8A601BF66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0781" t="19813" r="12182" b="13250"/>
          <a:stretch/>
        </p:blipFill>
        <p:spPr>
          <a:xfrm>
            <a:off x="3563888" y="4941168"/>
            <a:ext cx="1584176" cy="1836204"/>
          </a:xfrm>
          <a:prstGeom prst="rect">
            <a:avLst/>
          </a:prstGeom>
        </p:spPr>
      </p:pic>
    </p:spTree>
    <p:extLst>
      <p:ext uri="{BB962C8B-B14F-4D97-AF65-F5344CB8AC3E}">
        <p14:creationId xmlns:p14="http://schemas.microsoft.com/office/powerpoint/2010/main" val="1198147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54B03-55A3-565F-BFA6-D5312ABC9FA7}"/>
              </a:ext>
            </a:extLst>
          </p:cNvPr>
          <p:cNvSpPr>
            <a:spLocks noGrp="1"/>
          </p:cNvSpPr>
          <p:nvPr>
            <p:ph type="title"/>
          </p:nvPr>
        </p:nvSpPr>
        <p:spPr/>
        <p:txBody>
          <a:bodyPr vert="horz" lIns="91440" tIns="45720" rIns="91440" bIns="45720" rtlCol="0" anchor="ctr">
            <a:normAutofit fontScale="90000"/>
          </a:bodyPr>
          <a:lstStyle/>
          <a:p>
            <a:pPr algn="l"/>
            <a:r>
              <a:rPr lang="en-GB" b="1" dirty="0">
                <a:solidFill>
                  <a:srgbClr val="005EB8"/>
                </a:solidFill>
                <a:latin typeface="+mj-lt"/>
              </a:rPr>
              <a:t>Things to consider when opening a Bank Account </a:t>
            </a:r>
          </a:p>
        </p:txBody>
      </p:sp>
      <p:sp>
        <p:nvSpPr>
          <p:cNvPr id="3" name="Content Placeholder 2">
            <a:extLst>
              <a:ext uri="{FF2B5EF4-FFF2-40B4-BE49-F238E27FC236}">
                <a16:creationId xmlns:a16="http://schemas.microsoft.com/office/drawing/2014/main" id="{474E8D1A-776F-14AE-7A7C-8D19EC561646}"/>
              </a:ext>
            </a:extLst>
          </p:cNvPr>
          <p:cNvSpPr>
            <a:spLocks noGrp="1"/>
          </p:cNvSpPr>
          <p:nvPr>
            <p:ph idx="1"/>
          </p:nvPr>
        </p:nvSpPr>
        <p:spPr>
          <a:xfrm>
            <a:off x="539552" y="1556792"/>
            <a:ext cx="8229600" cy="4032449"/>
          </a:xfrm>
        </p:spPr>
        <p:txBody>
          <a:bodyPr>
            <a:noAutofit/>
          </a:bodyPr>
          <a:lstStyle/>
          <a:p>
            <a:r>
              <a:rPr lang="en-GB" sz="1600" b="1" dirty="0">
                <a:latin typeface="+mn-lt"/>
              </a:rPr>
              <a:t>Costs </a:t>
            </a:r>
            <a:r>
              <a:rPr lang="en-GB" sz="1600" dirty="0">
                <a:latin typeface="+mn-lt"/>
              </a:rPr>
              <a:t>– many of the UK accounts are free of monthly fees but there may be additional charges for certain services or add-ons, as well as a trade-off in terms of range of services available</a:t>
            </a:r>
          </a:p>
          <a:p>
            <a:pPr marL="0" indent="0" algn="l">
              <a:buNone/>
            </a:pPr>
            <a:endParaRPr lang="en-GB" sz="1600" dirty="0">
              <a:latin typeface="+mn-lt"/>
            </a:endParaRPr>
          </a:p>
          <a:p>
            <a:pPr algn="l">
              <a:buFont typeface="Arial" panose="020B0604020202020204" pitchFamily="34" charset="0"/>
              <a:buChar char="•"/>
            </a:pPr>
            <a:r>
              <a:rPr lang="en-GB" sz="1600" b="1" dirty="0">
                <a:latin typeface="+mn-lt"/>
              </a:rPr>
              <a:t>International scope </a:t>
            </a:r>
            <a:r>
              <a:rPr lang="en-GB" sz="1600" dirty="0">
                <a:latin typeface="+mn-lt"/>
              </a:rPr>
              <a:t>– if you want an account that will be well-linked to accounts and services overseas, you’ll need to check international and multi-currency account options as well as services such as international money transfers</a:t>
            </a:r>
          </a:p>
          <a:p>
            <a:pPr marL="0" indent="0" algn="l">
              <a:buNone/>
            </a:pPr>
            <a:endParaRPr lang="en-GB" sz="1600" dirty="0">
              <a:latin typeface="+mn-lt"/>
            </a:endParaRPr>
          </a:p>
          <a:p>
            <a:pPr algn="l">
              <a:buFont typeface="Arial" panose="020B0604020202020204" pitchFamily="34" charset="0"/>
              <a:buChar char="•"/>
            </a:pPr>
            <a:r>
              <a:rPr lang="en-GB" sz="1600" b="1" dirty="0">
                <a:latin typeface="+mn-lt"/>
              </a:rPr>
              <a:t>Range of products and services </a:t>
            </a:r>
            <a:r>
              <a:rPr lang="en-GB" sz="1600" dirty="0">
                <a:latin typeface="+mn-lt"/>
              </a:rPr>
              <a:t>– this can range from account-related services such as credit and borrowing options to other financial services including UK mortgages, insurance in the UK, and investments</a:t>
            </a:r>
          </a:p>
          <a:p>
            <a:pPr marL="0" indent="0" algn="l">
              <a:buNone/>
            </a:pPr>
            <a:endParaRPr lang="en-GB" sz="1600" dirty="0">
              <a:latin typeface="+mn-lt"/>
            </a:endParaRPr>
          </a:p>
          <a:p>
            <a:pPr algn="l">
              <a:buFont typeface="Arial" panose="020B0604020202020204" pitchFamily="34" charset="0"/>
              <a:buChar char="•"/>
            </a:pPr>
            <a:r>
              <a:rPr lang="en-GB" sz="1600" b="1" dirty="0">
                <a:latin typeface="+mn-lt"/>
              </a:rPr>
              <a:t>Flexibility</a:t>
            </a:r>
            <a:r>
              <a:rPr lang="en-GB" sz="1600" dirty="0">
                <a:latin typeface="+mn-lt"/>
              </a:rPr>
              <a:t> – if you’re looking for ease of access and 24/7 banking, digital and mobile accounts are well worth considering</a:t>
            </a:r>
          </a:p>
          <a:p>
            <a:pPr marL="0" indent="0" algn="l">
              <a:buNone/>
            </a:pPr>
            <a:endParaRPr lang="en-GB" sz="1600" dirty="0">
              <a:latin typeface="+mn-lt"/>
            </a:endParaRPr>
          </a:p>
          <a:p>
            <a:pPr algn="l">
              <a:buFont typeface="Arial" panose="020B0604020202020204" pitchFamily="34" charset="0"/>
              <a:buChar char="•"/>
            </a:pPr>
            <a:r>
              <a:rPr lang="en-GB" sz="1600" b="1" dirty="0">
                <a:latin typeface="+mn-lt"/>
              </a:rPr>
              <a:t>Incentives</a:t>
            </a:r>
            <a:r>
              <a:rPr lang="en-GB" sz="1600" dirty="0">
                <a:latin typeface="+mn-lt"/>
              </a:rPr>
              <a:t> – many banks will try to attract customers by offering incentives such as cash deposits or interest-free periods, so shop around to see what’s available</a:t>
            </a:r>
          </a:p>
          <a:p>
            <a:endParaRPr lang="en-GB" sz="1600" dirty="0"/>
          </a:p>
        </p:txBody>
      </p:sp>
    </p:spTree>
    <p:extLst>
      <p:ext uri="{BB962C8B-B14F-4D97-AF65-F5344CB8AC3E}">
        <p14:creationId xmlns:p14="http://schemas.microsoft.com/office/powerpoint/2010/main" val="99518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84217-3CBC-2062-AF12-111F21688E94}"/>
              </a:ext>
            </a:extLst>
          </p:cNvPr>
          <p:cNvSpPr>
            <a:spLocks noGrp="1"/>
          </p:cNvSpPr>
          <p:nvPr>
            <p:ph type="title"/>
          </p:nvPr>
        </p:nvSpPr>
        <p:spPr>
          <a:xfrm>
            <a:off x="2123728" y="620688"/>
            <a:ext cx="3816424" cy="648072"/>
          </a:xfrm>
        </p:spPr>
        <p:txBody>
          <a:bodyPr>
            <a:noAutofit/>
          </a:bodyPr>
          <a:lstStyle/>
          <a:p>
            <a:r>
              <a:rPr lang="en-GB" sz="4400" b="1" dirty="0">
                <a:solidFill>
                  <a:srgbClr val="005EB8"/>
                </a:solidFill>
                <a:latin typeface="+mj-lt"/>
              </a:rPr>
              <a:t>Any Questions?</a:t>
            </a:r>
          </a:p>
        </p:txBody>
      </p:sp>
      <p:sp>
        <p:nvSpPr>
          <p:cNvPr id="4" name="Content Placeholder 2">
            <a:extLst>
              <a:ext uri="{FF2B5EF4-FFF2-40B4-BE49-F238E27FC236}">
                <a16:creationId xmlns:a16="http://schemas.microsoft.com/office/drawing/2014/main" id="{9A55B04F-EFB3-271A-6508-363F6384354A}"/>
              </a:ext>
            </a:extLst>
          </p:cNvPr>
          <p:cNvSpPr>
            <a:spLocks noGrp="1"/>
          </p:cNvSpPr>
          <p:nvPr>
            <p:ph idx="1"/>
          </p:nvPr>
        </p:nvSpPr>
        <p:spPr>
          <a:xfrm>
            <a:off x="395536" y="3032956"/>
            <a:ext cx="8229600" cy="792087"/>
          </a:xfrm>
        </p:spPr>
        <p:txBody>
          <a:bodyPr>
            <a:normAutofit lnSpcReduction="10000"/>
          </a:bodyPr>
          <a:lstStyle/>
          <a:p>
            <a:pPr algn="ctr"/>
            <a:r>
              <a:rPr lang="en-GB" dirty="0"/>
              <a:t>Please feel free to come off mute or pop the question in the chat</a:t>
            </a:r>
          </a:p>
        </p:txBody>
      </p:sp>
      <p:pic>
        <p:nvPicPr>
          <p:cNvPr id="5" name="Picture 4" descr="Question mark on green pastel background">
            <a:extLst>
              <a:ext uri="{FF2B5EF4-FFF2-40B4-BE49-F238E27FC236}">
                <a16:creationId xmlns:a16="http://schemas.microsoft.com/office/drawing/2014/main" id="{E3C14C96-CEB9-7C76-51D7-4EE815C026A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53150" t="13251" r="14563" b="16401"/>
          <a:stretch/>
        </p:blipFill>
        <p:spPr>
          <a:xfrm>
            <a:off x="3988144" y="4307647"/>
            <a:ext cx="1167712" cy="1908213"/>
          </a:xfrm>
          <a:prstGeom prst="rect">
            <a:avLst/>
          </a:prstGeom>
        </p:spPr>
      </p:pic>
    </p:spTree>
    <p:extLst>
      <p:ext uri="{BB962C8B-B14F-4D97-AF65-F5344CB8AC3E}">
        <p14:creationId xmlns:p14="http://schemas.microsoft.com/office/powerpoint/2010/main" val="3007335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EE510-238F-0BCB-A9A0-263DC4C82A0F}"/>
              </a:ext>
            </a:extLst>
          </p:cNvPr>
          <p:cNvSpPr>
            <a:spLocks noGrp="1"/>
          </p:cNvSpPr>
          <p:nvPr>
            <p:ph type="title"/>
          </p:nvPr>
        </p:nvSpPr>
        <p:spPr/>
        <p:txBody>
          <a:bodyPr/>
          <a:lstStyle/>
          <a:p>
            <a:pPr algn="l"/>
            <a:r>
              <a:rPr lang="en-GB" sz="3000" b="1" dirty="0">
                <a:solidFill>
                  <a:srgbClr val="005EB8"/>
                </a:solidFill>
                <a:latin typeface="+mj-lt"/>
              </a:rPr>
              <a:t>Credit Card and Overdraft</a:t>
            </a:r>
          </a:p>
        </p:txBody>
      </p:sp>
      <p:sp>
        <p:nvSpPr>
          <p:cNvPr id="3" name="Content Placeholder 2">
            <a:extLst>
              <a:ext uri="{FF2B5EF4-FFF2-40B4-BE49-F238E27FC236}">
                <a16:creationId xmlns:a16="http://schemas.microsoft.com/office/drawing/2014/main" id="{92DE6C3D-8CD1-5378-1EB9-0996B4FA9F13}"/>
              </a:ext>
            </a:extLst>
          </p:cNvPr>
          <p:cNvSpPr>
            <a:spLocks noGrp="1"/>
          </p:cNvSpPr>
          <p:nvPr>
            <p:ph idx="1"/>
          </p:nvPr>
        </p:nvSpPr>
        <p:spPr>
          <a:xfrm>
            <a:off x="487942" y="1484784"/>
            <a:ext cx="8229600" cy="4032449"/>
          </a:xfrm>
        </p:spPr>
        <p:txBody>
          <a:bodyPr>
            <a:noAutofit/>
          </a:bodyPr>
          <a:lstStyle/>
          <a:p>
            <a:r>
              <a:rPr lang="en-GB" sz="1700" dirty="0">
                <a:latin typeface="+mn-lt"/>
              </a:rPr>
              <a:t>Credit cards are a type of borrowing that allow you to spend money up to a set limit. They often come with rewards and perks but can also have high interest rates and fees. It's important to use them responsibly and pay off the balance in full each month.</a:t>
            </a:r>
          </a:p>
          <a:p>
            <a:pPr marL="0" indent="0">
              <a:buNone/>
            </a:pPr>
            <a:endParaRPr lang="en-GB" sz="1700" dirty="0">
              <a:latin typeface="+mn-lt"/>
            </a:endParaRPr>
          </a:p>
          <a:p>
            <a:r>
              <a:rPr lang="en-GB" sz="1700" dirty="0">
                <a:latin typeface="+mn-lt"/>
              </a:rPr>
              <a:t>Overdrafts are a form of borrowing that allow you to spend more money than you have in your bank account. They can be useful for short-term cash flow issues but can also come with high fees and interest rates. It's important to understand the terms and conditions before using an overdraft.</a:t>
            </a:r>
          </a:p>
          <a:p>
            <a:pPr marL="0" indent="0">
              <a:buNone/>
            </a:pPr>
            <a:endParaRPr lang="en-GB" sz="1700" dirty="0">
              <a:latin typeface="+mn-lt"/>
            </a:endParaRPr>
          </a:p>
          <a:p>
            <a:r>
              <a:rPr lang="en-GB" sz="1700" dirty="0">
                <a:latin typeface="+mn-lt"/>
              </a:rPr>
              <a:t>Both credit cards and overdrafts allow you to borrow money, but they work differently. Credit cards have a set limit and often come with rewards, while overdrafts allow you to spend more than you have in your account. It's important to understand the pros and cons of each before deciding which one to use.</a:t>
            </a:r>
          </a:p>
          <a:p>
            <a:pPr marL="0" indent="0">
              <a:buNone/>
            </a:pPr>
            <a:endParaRPr lang="en-GB" sz="1700" dirty="0">
              <a:latin typeface="+mn-lt"/>
            </a:endParaRPr>
          </a:p>
          <a:p>
            <a:r>
              <a:rPr lang="en-GB" sz="1700" dirty="0">
                <a:latin typeface="+mn-lt"/>
              </a:rPr>
              <a:t>Credit cards and overdrafts can be useful tools, but it's important to use them responsibly and understand the terms and conditions.</a:t>
            </a:r>
          </a:p>
          <a:p>
            <a:endParaRPr lang="en-GB" sz="1700" dirty="0">
              <a:latin typeface="+mn-lt"/>
            </a:endParaRPr>
          </a:p>
          <a:p>
            <a:endParaRPr lang="en-GB" sz="1700" dirty="0">
              <a:latin typeface="+mn-lt"/>
            </a:endParaRPr>
          </a:p>
        </p:txBody>
      </p:sp>
    </p:spTree>
    <p:extLst>
      <p:ext uri="{BB962C8B-B14F-4D97-AF65-F5344CB8AC3E}">
        <p14:creationId xmlns:p14="http://schemas.microsoft.com/office/powerpoint/2010/main" val="3795691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1CA4C-5107-254D-2556-6F7A1F406478}"/>
              </a:ext>
            </a:extLst>
          </p:cNvPr>
          <p:cNvSpPr>
            <a:spLocks noGrp="1"/>
          </p:cNvSpPr>
          <p:nvPr>
            <p:ph type="title"/>
          </p:nvPr>
        </p:nvSpPr>
        <p:spPr/>
        <p:txBody>
          <a:bodyPr/>
          <a:lstStyle/>
          <a:p>
            <a:pPr algn="l"/>
            <a:r>
              <a:rPr lang="en-GB" sz="3000" b="1" dirty="0">
                <a:solidFill>
                  <a:srgbClr val="005EB8"/>
                </a:solidFill>
                <a:latin typeface="+mj-lt"/>
              </a:rPr>
              <a:t>Personal</a:t>
            </a:r>
            <a:r>
              <a:rPr lang="en-GB" b="1" dirty="0">
                <a:latin typeface="+mj-lt"/>
              </a:rPr>
              <a:t> </a:t>
            </a:r>
            <a:r>
              <a:rPr lang="en-GB" sz="3000" b="1" dirty="0">
                <a:solidFill>
                  <a:srgbClr val="005EB8"/>
                </a:solidFill>
                <a:latin typeface="+mj-lt"/>
              </a:rPr>
              <a:t>Loans</a:t>
            </a:r>
            <a:r>
              <a:rPr lang="en-GB" dirty="0"/>
              <a:t>	</a:t>
            </a:r>
          </a:p>
        </p:txBody>
      </p:sp>
      <p:sp>
        <p:nvSpPr>
          <p:cNvPr id="3" name="Content Placeholder 2">
            <a:extLst>
              <a:ext uri="{FF2B5EF4-FFF2-40B4-BE49-F238E27FC236}">
                <a16:creationId xmlns:a16="http://schemas.microsoft.com/office/drawing/2014/main" id="{5E16FAFC-8346-6E83-BCBE-8E0EC17B4B1C}"/>
              </a:ext>
            </a:extLst>
          </p:cNvPr>
          <p:cNvSpPr>
            <a:spLocks noGrp="1"/>
          </p:cNvSpPr>
          <p:nvPr>
            <p:ph idx="1"/>
          </p:nvPr>
        </p:nvSpPr>
        <p:spPr/>
        <p:txBody>
          <a:bodyPr>
            <a:normAutofit/>
          </a:bodyPr>
          <a:lstStyle/>
          <a:p>
            <a:r>
              <a:rPr lang="en-GB" sz="1700" dirty="0">
                <a:latin typeface="+mn-lt"/>
              </a:rPr>
              <a:t>There are two main types of personal loans: </a:t>
            </a:r>
            <a:r>
              <a:rPr lang="en-GB" sz="1700" b="1" dirty="0">
                <a:latin typeface="+mn-lt"/>
              </a:rPr>
              <a:t>secured</a:t>
            </a:r>
            <a:r>
              <a:rPr lang="en-GB" sz="1700" dirty="0">
                <a:latin typeface="+mn-lt"/>
              </a:rPr>
              <a:t> and </a:t>
            </a:r>
            <a:r>
              <a:rPr lang="en-GB" sz="1700" b="1" dirty="0">
                <a:latin typeface="+mn-lt"/>
              </a:rPr>
              <a:t>unsecured</a:t>
            </a:r>
            <a:r>
              <a:rPr lang="en-GB" sz="1700" dirty="0">
                <a:latin typeface="+mn-lt"/>
              </a:rPr>
              <a:t>. Secured loans require collateral, such as a car or house, while unsecured loans do not. We will explore the pros and cons of each type of loan.</a:t>
            </a:r>
          </a:p>
          <a:p>
            <a:endParaRPr lang="en-GB" sz="1700" dirty="0">
              <a:latin typeface="+mn-lt"/>
            </a:endParaRPr>
          </a:p>
          <a:p>
            <a:r>
              <a:rPr lang="en-GB" sz="1700" dirty="0">
                <a:latin typeface="+mn-lt"/>
              </a:rPr>
              <a:t>Before taking out a personal loan, it is important to consider factors such as interest rates, fees, and repayment terms. We will explain each factor and provide examples of how they can affect your loan.</a:t>
            </a:r>
          </a:p>
          <a:p>
            <a:endParaRPr lang="en-GB" sz="1700" dirty="0">
              <a:latin typeface="+mn-lt"/>
            </a:endParaRPr>
          </a:p>
          <a:p>
            <a:r>
              <a:rPr lang="en-GB" sz="1700" dirty="0">
                <a:latin typeface="+mn-lt"/>
              </a:rPr>
              <a:t>Personal loans can be a useful tool for financing large purchases or consolidating debt. However, it is important to carefully consider all factors before taking out a loan. </a:t>
            </a:r>
          </a:p>
        </p:txBody>
      </p:sp>
    </p:spTree>
    <p:extLst>
      <p:ext uri="{BB962C8B-B14F-4D97-AF65-F5344CB8AC3E}">
        <p14:creationId xmlns:p14="http://schemas.microsoft.com/office/powerpoint/2010/main" val="3951281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B5D54-7F12-AA18-AD56-A095DDD24BF3}"/>
              </a:ext>
            </a:extLst>
          </p:cNvPr>
          <p:cNvSpPr>
            <a:spLocks noGrp="1"/>
          </p:cNvSpPr>
          <p:nvPr>
            <p:ph type="title"/>
          </p:nvPr>
        </p:nvSpPr>
        <p:spPr/>
        <p:txBody>
          <a:bodyPr/>
          <a:lstStyle/>
          <a:p>
            <a:pPr algn="l"/>
            <a:r>
              <a:rPr lang="en-GB" sz="3000" b="1" dirty="0">
                <a:solidFill>
                  <a:srgbClr val="005EB8"/>
                </a:solidFill>
                <a:latin typeface="+mj-lt"/>
              </a:rPr>
              <a:t>Credit Reference Agencies</a:t>
            </a:r>
          </a:p>
        </p:txBody>
      </p:sp>
      <p:sp>
        <p:nvSpPr>
          <p:cNvPr id="3" name="Content Placeholder 2">
            <a:extLst>
              <a:ext uri="{FF2B5EF4-FFF2-40B4-BE49-F238E27FC236}">
                <a16:creationId xmlns:a16="http://schemas.microsoft.com/office/drawing/2014/main" id="{6ADE279A-F2DA-6131-E97A-AD30CA7EFECE}"/>
              </a:ext>
            </a:extLst>
          </p:cNvPr>
          <p:cNvSpPr>
            <a:spLocks noGrp="1"/>
          </p:cNvSpPr>
          <p:nvPr>
            <p:ph idx="1"/>
          </p:nvPr>
        </p:nvSpPr>
        <p:spPr/>
        <p:txBody>
          <a:bodyPr>
            <a:normAutofit/>
          </a:bodyPr>
          <a:lstStyle/>
          <a:p>
            <a:r>
              <a:rPr lang="en-GB" sz="1700" dirty="0">
                <a:latin typeface="+mn-lt"/>
              </a:rPr>
              <a:t>Credit reference agencies (CRAs) give lenders a range of information about potential borrowers, which lenders use to make decisions about whether they will offer you credit or not. They hold certain information about most adults in the UK.</a:t>
            </a:r>
          </a:p>
          <a:p>
            <a:r>
              <a:rPr lang="en-GB" sz="1700" dirty="0">
                <a:latin typeface="+mn-lt"/>
              </a:rPr>
              <a:t>The three main consumer CRAs in the UK are Equifax, Experian and TransUnion.</a:t>
            </a:r>
          </a:p>
          <a:p>
            <a:r>
              <a:rPr lang="en-GB" sz="1700" dirty="0">
                <a:latin typeface="+mn-lt"/>
              </a:rPr>
              <a:t>Most of the information held by the CRAs relates to how you have maintained your credit and service/utility accounts. It also includes details of your previous addresses and information from public sources such as the electoral roll, public records including county court judgments, and bankruptcy and insolvency data.</a:t>
            </a:r>
          </a:p>
          <a:p>
            <a:r>
              <a:rPr lang="en-GB" sz="1700" dirty="0">
                <a:latin typeface="+mn-lt"/>
              </a:rPr>
              <a:t>The information held by the CRAs is also used to verify the identity, age and residency of individuals, to identify and track fraud, to combat money laundering and to help recover payment of debts. </a:t>
            </a:r>
          </a:p>
          <a:p>
            <a:r>
              <a:rPr lang="en-GB" sz="1700" dirty="0">
                <a:latin typeface="+mn-lt"/>
              </a:rPr>
              <a:t>Lenders use credit scores to evaluate an individual's credit risk and determine whether to extend credit. A higher credit score generally indicates a lower credit risk, while a lower credit score indicates a higher credit risk.</a:t>
            </a:r>
          </a:p>
          <a:p>
            <a:endParaRPr lang="en-GB" sz="1700" dirty="0">
              <a:latin typeface="+mn-lt"/>
            </a:endParaRPr>
          </a:p>
          <a:p>
            <a:endParaRPr lang="en-GB" sz="1700" dirty="0">
              <a:latin typeface="+mn-lt"/>
            </a:endParaRPr>
          </a:p>
        </p:txBody>
      </p:sp>
    </p:spTree>
    <p:extLst>
      <p:ext uri="{BB962C8B-B14F-4D97-AF65-F5344CB8AC3E}">
        <p14:creationId xmlns:p14="http://schemas.microsoft.com/office/powerpoint/2010/main" val="4156505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84217-3CBC-2062-AF12-111F21688E94}"/>
              </a:ext>
            </a:extLst>
          </p:cNvPr>
          <p:cNvSpPr>
            <a:spLocks noGrp="1"/>
          </p:cNvSpPr>
          <p:nvPr>
            <p:ph type="title"/>
          </p:nvPr>
        </p:nvSpPr>
        <p:spPr>
          <a:xfrm>
            <a:off x="2123728" y="620688"/>
            <a:ext cx="3816424" cy="648072"/>
          </a:xfrm>
        </p:spPr>
        <p:txBody>
          <a:bodyPr>
            <a:noAutofit/>
          </a:bodyPr>
          <a:lstStyle/>
          <a:p>
            <a:r>
              <a:rPr lang="en-GB" sz="4400" b="1" dirty="0">
                <a:solidFill>
                  <a:srgbClr val="005EB8"/>
                </a:solidFill>
                <a:latin typeface="+mj-lt"/>
              </a:rPr>
              <a:t>Any Questions?</a:t>
            </a:r>
          </a:p>
        </p:txBody>
      </p:sp>
      <p:sp>
        <p:nvSpPr>
          <p:cNvPr id="4" name="Content Placeholder 2">
            <a:extLst>
              <a:ext uri="{FF2B5EF4-FFF2-40B4-BE49-F238E27FC236}">
                <a16:creationId xmlns:a16="http://schemas.microsoft.com/office/drawing/2014/main" id="{9A55B04F-EFB3-271A-6508-363F6384354A}"/>
              </a:ext>
            </a:extLst>
          </p:cNvPr>
          <p:cNvSpPr>
            <a:spLocks noGrp="1"/>
          </p:cNvSpPr>
          <p:nvPr>
            <p:ph idx="1"/>
          </p:nvPr>
        </p:nvSpPr>
        <p:spPr>
          <a:xfrm>
            <a:off x="395536" y="3032956"/>
            <a:ext cx="8229600" cy="792087"/>
          </a:xfrm>
        </p:spPr>
        <p:txBody>
          <a:bodyPr>
            <a:normAutofit lnSpcReduction="10000"/>
          </a:bodyPr>
          <a:lstStyle/>
          <a:p>
            <a:pPr algn="ctr"/>
            <a:r>
              <a:rPr lang="en-GB" dirty="0"/>
              <a:t>Please feel free to come off mute or pop the question in the chat</a:t>
            </a:r>
          </a:p>
        </p:txBody>
      </p:sp>
      <p:pic>
        <p:nvPicPr>
          <p:cNvPr id="3" name="Picture 2" descr="Question mark on green pastel background">
            <a:extLst>
              <a:ext uri="{FF2B5EF4-FFF2-40B4-BE49-F238E27FC236}">
                <a16:creationId xmlns:a16="http://schemas.microsoft.com/office/drawing/2014/main" id="{C90950D7-E1C3-5757-2391-5A31C0622D4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53150" t="13251" r="14563" b="16401"/>
          <a:stretch/>
        </p:blipFill>
        <p:spPr>
          <a:xfrm>
            <a:off x="3988144" y="4307647"/>
            <a:ext cx="1167712" cy="1908213"/>
          </a:xfrm>
          <a:prstGeom prst="rect">
            <a:avLst/>
          </a:prstGeom>
        </p:spPr>
      </p:pic>
    </p:spTree>
    <p:extLst>
      <p:ext uri="{BB962C8B-B14F-4D97-AF65-F5344CB8AC3E}">
        <p14:creationId xmlns:p14="http://schemas.microsoft.com/office/powerpoint/2010/main" val="3553599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42F1B-5C4E-7C3E-4781-07905ABCC69A}"/>
              </a:ext>
            </a:extLst>
          </p:cNvPr>
          <p:cNvSpPr>
            <a:spLocks noGrp="1"/>
          </p:cNvSpPr>
          <p:nvPr>
            <p:ph type="title"/>
          </p:nvPr>
        </p:nvSpPr>
        <p:spPr/>
        <p:txBody>
          <a:bodyPr/>
          <a:lstStyle/>
          <a:p>
            <a:pPr algn="l"/>
            <a:r>
              <a:rPr lang="en-GB" b="1" dirty="0">
                <a:solidFill>
                  <a:srgbClr val="005EB8"/>
                </a:solidFill>
                <a:latin typeface="+mj-lt"/>
              </a:rPr>
              <a:t>Other Useful Information</a:t>
            </a:r>
          </a:p>
        </p:txBody>
      </p:sp>
      <p:sp>
        <p:nvSpPr>
          <p:cNvPr id="3" name="Content Placeholder 2">
            <a:extLst>
              <a:ext uri="{FF2B5EF4-FFF2-40B4-BE49-F238E27FC236}">
                <a16:creationId xmlns:a16="http://schemas.microsoft.com/office/drawing/2014/main" id="{C631E797-1C0E-5C9F-473A-DA5D59C3B03D}"/>
              </a:ext>
            </a:extLst>
          </p:cNvPr>
          <p:cNvSpPr>
            <a:spLocks noGrp="1"/>
          </p:cNvSpPr>
          <p:nvPr>
            <p:ph idx="1"/>
          </p:nvPr>
        </p:nvSpPr>
        <p:spPr/>
        <p:txBody>
          <a:bodyPr>
            <a:normAutofit/>
          </a:bodyPr>
          <a:lstStyle/>
          <a:p>
            <a:r>
              <a:rPr lang="en-GB" sz="1700" dirty="0">
                <a:latin typeface="+mn-lt"/>
              </a:rPr>
              <a:t>While app banks such as </a:t>
            </a:r>
            <a:r>
              <a:rPr lang="en-GB" sz="1700" b="1" dirty="0" err="1">
                <a:latin typeface="+mn-lt"/>
              </a:rPr>
              <a:t>Monzo</a:t>
            </a:r>
            <a:r>
              <a:rPr lang="en-GB" sz="1700" b="1" dirty="0">
                <a:latin typeface="+mn-lt"/>
              </a:rPr>
              <a:t> </a:t>
            </a:r>
            <a:r>
              <a:rPr lang="en-GB" sz="1700" dirty="0">
                <a:latin typeface="+mn-lt"/>
              </a:rPr>
              <a:t>and others can offer you basic bank accounts easily, may not be able to offer you credit facilities when needed.</a:t>
            </a:r>
          </a:p>
          <a:p>
            <a:r>
              <a:rPr lang="en-GB" sz="1700" b="1" dirty="0">
                <a:latin typeface="+mn-lt"/>
              </a:rPr>
              <a:t>Credit Experian- </a:t>
            </a:r>
            <a:r>
              <a:rPr lang="en-GB" sz="1700" dirty="0">
                <a:latin typeface="+mn-lt"/>
              </a:rPr>
              <a:t>Please remember this is a subscription model and you will be charged if you do not cancel within the free trail period.</a:t>
            </a:r>
          </a:p>
          <a:p>
            <a:r>
              <a:rPr lang="en-GB" sz="1700" b="1" dirty="0" err="1">
                <a:latin typeface="+mn-lt"/>
              </a:rPr>
              <a:t>Moneysupermarket</a:t>
            </a:r>
            <a:r>
              <a:rPr lang="en-GB" sz="1700" dirty="0">
                <a:latin typeface="+mn-lt"/>
              </a:rPr>
              <a:t>: To compare credit cards and other credit facilities such as Loans.</a:t>
            </a:r>
          </a:p>
          <a:p>
            <a:r>
              <a:rPr lang="en-GB" sz="1700" b="1" dirty="0" err="1">
                <a:latin typeface="+mn-lt"/>
              </a:rPr>
              <a:t>Comaprethemarket</a:t>
            </a:r>
            <a:r>
              <a:rPr lang="en-GB" sz="1700" dirty="0">
                <a:latin typeface="+mn-lt"/>
              </a:rPr>
              <a:t>: </a:t>
            </a:r>
            <a:r>
              <a:rPr kumimoji="0" lang="en-GB" sz="17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To compare credit cards and other credit facilities such as Loans</a:t>
            </a:r>
            <a:endParaRPr lang="en-GB" sz="1700" dirty="0">
              <a:latin typeface="+mn-lt"/>
            </a:endParaRPr>
          </a:p>
          <a:p>
            <a:r>
              <a:rPr lang="en-GB" sz="1700" dirty="0">
                <a:latin typeface="+mn-lt"/>
              </a:rPr>
              <a:t>Be aware of scam calls pretending to be from the bank. The bank will never call you and threaten you with legal action. </a:t>
            </a:r>
          </a:p>
          <a:p>
            <a:r>
              <a:rPr lang="en-GB" sz="1700" b="1" dirty="0" err="1">
                <a:latin typeface="+mn-lt"/>
              </a:rPr>
              <a:t>ClearScore</a:t>
            </a:r>
            <a:r>
              <a:rPr lang="en-GB" sz="1700" b="1" dirty="0">
                <a:latin typeface="+mn-lt"/>
              </a:rPr>
              <a:t>: </a:t>
            </a:r>
            <a:r>
              <a:rPr lang="en-GB" sz="1700" dirty="0">
                <a:latin typeface="+mn-lt"/>
              </a:rPr>
              <a:t>To track and see your current credit ratings, you can also see eligibility for credit cards.</a:t>
            </a:r>
          </a:p>
          <a:p>
            <a:r>
              <a:rPr lang="en-GB" sz="1700" dirty="0">
                <a:latin typeface="+mn-lt"/>
                <a:hlinkClick r:id="rId2">
                  <a:extLst>
                    <a:ext uri="{A12FA001-AC4F-418D-AE19-62706E023703}">
                      <ahyp:hlinkClr xmlns:ahyp="http://schemas.microsoft.com/office/drawing/2018/hyperlinkcolor" val="tx"/>
                    </a:ext>
                  </a:extLst>
                </a:hlinkClick>
              </a:rPr>
              <a:t>Opening a bank account in the UK: a how-to guide | Expatica</a:t>
            </a:r>
            <a:endParaRPr lang="en-GB" sz="1700" dirty="0">
              <a:latin typeface="+mn-lt"/>
            </a:endParaRPr>
          </a:p>
        </p:txBody>
      </p:sp>
    </p:spTree>
    <p:extLst>
      <p:ext uri="{BB962C8B-B14F-4D97-AF65-F5344CB8AC3E}">
        <p14:creationId xmlns:p14="http://schemas.microsoft.com/office/powerpoint/2010/main" val="30813333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A295D325CF32644997E01BDC4D53B90" ma:contentTypeVersion="1" ma:contentTypeDescription="Create a new document." ma:contentTypeScope="" ma:versionID="80de400b95d7e553c8d91dea86601703">
  <xsd:schema xmlns:xsd="http://www.w3.org/2001/XMLSchema" xmlns:p="http://schemas.microsoft.com/office/2006/metadata/properties" xmlns:ns1="http://schemas.microsoft.com/sharepoint/v3" targetNamespace="http://schemas.microsoft.com/office/2006/metadata/properties" ma:root="true" ma:fieldsID="c686272d8544a5fb132ad0bf72ce8a9d"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C86BD205-8372-48EF-BD4D-D92A6742DEC1}">
  <ds:schemaRefs>
    <ds:schemaRef ds:uri="http://schemas.microsoft.com/office/2006/documentManagement/types"/>
    <ds:schemaRef ds:uri="http://purl.org/dc/dcmitype/"/>
    <ds:schemaRef ds:uri="http://www.w3.org/XML/1998/namespace"/>
    <ds:schemaRef ds:uri="http://purl.org/dc/terms/"/>
    <ds:schemaRef ds:uri="http://schemas.openxmlformats.org/package/2006/metadata/core-properties"/>
    <ds:schemaRef ds:uri="http://schemas.microsoft.com/sharepoint/v3"/>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ED429F05-48EC-4567-9179-CBBE98E6EC2C}">
  <ds:schemaRefs>
    <ds:schemaRef ds:uri="http://schemas.microsoft.com/sharepoint/v3/contenttype/forms"/>
  </ds:schemaRefs>
</ds:datastoreItem>
</file>

<file path=customXml/itemProps3.xml><?xml version="1.0" encoding="utf-8"?>
<ds:datastoreItem xmlns:ds="http://schemas.openxmlformats.org/officeDocument/2006/customXml" ds:itemID="{4AD48806-455B-4739-9DDD-9EC0D38C3B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865</TotalTime>
  <Words>1141</Words>
  <Application>Microsoft Office PowerPoint</Application>
  <PresentationFormat>On-screen Show (4:3)</PresentationFormat>
  <Paragraphs>58</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Banking in the UK</vt:lpstr>
      <vt:lpstr>Bank Accounts</vt:lpstr>
      <vt:lpstr>Things to consider when opening a Bank Account </vt:lpstr>
      <vt:lpstr>Any Questions?</vt:lpstr>
      <vt:lpstr>Credit Card and Overdraft</vt:lpstr>
      <vt:lpstr>Personal Loans </vt:lpstr>
      <vt:lpstr>Credit Reference Agencies</vt:lpstr>
      <vt:lpstr>Any Questions?</vt:lpstr>
      <vt:lpstr>Other Useful Information</vt:lpstr>
      <vt:lpstr>Wrap-up</vt:lpstr>
    </vt:vector>
  </TitlesOfParts>
  <Company>University Hospitals Bristol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Warr, Tasmeen</dc:creator>
  <cp:lastModifiedBy>Tharun Jose</cp:lastModifiedBy>
  <cp:revision>99</cp:revision>
  <dcterms:created xsi:type="dcterms:W3CDTF">2019-08-02T11:03:15Z</dcterms:created>
  <dcterms:modified xsi:type="dcterms:W3CDTF">2024-07-30T08:15:46Z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0x010100FA295D325CF32644997E01BDC4D53B90</vt:lpwstr>
  </property>
</Properties>
</file>