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9" r:id="rId2"/>
    <p:sldId id="269" r:id="rId3"/>
    <p:sldId id="270" r:id="rId4"/>
    <p:sldId id="288" r:id="rId5"/>
    <p:sldId id="284" r:id="rId6"/>
    <p:sldId id="281" r:id="rId7"/>
    <p:sldId id="282" r:id="rId8"/>
    <p:sldId id="273" r:id="rId9"/>
    <p:sldId id="283" r:id="rId10"/>
    <p:sldId id="277" r:id="rId11"/>
    <p:sldId id="285" r:id="rId12"/>
    <p:sldId id="287" r:id="rId13"/>
    <p:sldId id="266"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BE8"/>
    <a:srgbClr val="000427"/>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737"/>
  </p:normalViewPr>
  <p:slideViewPr>
    <p:cSldViewPr snapToGrid="0" snapToObjects="1">
      <p:cViewPr varScale="1">
        <p:scale>
          <a:sx n="81" d="100"/>
          <a:sy n="81" d="100"/>
        </p:scale>
        <p:origin x="662" y="48"/>
      </p:cViewPr>
      <p:guideLst>
        <p:guide orient="horz" pos="3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run Jose" userId="90df6dbe-1cfa-4a69-bc7d-97336040a54e" providerId="ADAL" clId="{9482FE0B-6573-4514-AFA3-6B11E819DA67}"/>
    <pc:docChg chg="custSel delSld modSld">
      <pc:chgData name="Tharun Jose" userId="90df6dbe-1cfa-4a69-bc7d-97336040a54e" providerId="ADAL" clId="{9482FE0B-6573-4514-AFA3-6B11E819DA67}" dt="2024-07-30T08:15:06.496" v="1" actId="2696"/>
      <pc:docMkLst>
        <pc:docMk/>
      </pc:docMkLst>
      <pc:sldChg chg="delSp del mod">
        <pc:chgData name="Tharun Jose" userId="90df6dbe-1cfa-4a69-bc7d-97336040a54e" providerId="ADAL" clId="{9482FE0B-6573-4514-AFA3-6B11E819DA67}" dt="2024-07-30T08:15:06.496" v="1" actId="2696"/>
        <pc:sldMkLst>
          <pc:docMk/>
          <pc:sldMk cId="2178514060" sldId="265"/>
        </pc:sldMkLst>
        <pc:spChg chg="del">
          <ac:chgData name="Tharun Jose" userId="90df6dbe-1cfa-4a69-bc7d-97336040a54e" providerId="ADAL" clId="{9482FE0B-6573-4514-AFA3-6B11E819DA67}" dt="2024-07-30T08:15:01.680" v="0" actId="478"/>
          <ac:spMkLst>
            <pc:docMk/>
            <pc:sldMk cId="2178514060" sldId="265"/>
            <ac:spMk id="4" creationId="{B8AC89E2-0C87-3717-33B9-E48E189EFD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91EE6-B702-F441-92BB-80F2C2780339}" type="datetimeFigureOut">
              <a:rPr lang="en-US" smtClean="0"/>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0DC25-7821-5344-B118-7FBB159B9964}" type="slidenum">
              <a:rPr lang="en-US" smtClean="0"/>
              <a:t>‹#›</a:t>
            </a:fld>
            <a:endParaRPr lang="en-US" dirty="0"/>
          </a:p>
        </p:txBody>
      </p:sp>
    </p:spTree>
    <p:extLst>
      <p:ext uri="{BB962C8B-B14F-4D97-AF65-F5344CB8AC3E}">
        <p14:creationId xmlns:p14="http://schemas.microsoft.com/office/powerpoint/2010/main" val="144791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8260DC25-7821-5344-B118-7FBB159B9964}" type="slidenum">
              <a:rPr lang="en-US" smtClean="0"/>
              <a:t>1</a:t>
            </a:fld>
            <a:endParaRPr lang="en-US" dirty="0"/>
          </a:p>
        </p:txBody>
      </p:sp>
    </p:spTree>
    <p:extLst>
      <p:ext uri="{BB962C8B-B14F-4D97-AF65-F5344CB8AC3E}">
        <p14:creationId xmlns:p14="http://schemas.microsoft.com/office/powerpoint/2010/main" val="2471411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260DC25-7821-5344-B118-7FBB159B9964}" type="slidenum">
              <a:rPr lang="en-US" smtClean="0"/>
              <a:t>10</a:t>
            </a:fld>
            <a:endParaRPr lang="en-US" dirty="0"/>
          </a:p>
        </p:txBody>
      </p:sp>
    </p:spTree>
    <p:extLst>
      <p:ext uri="{BB962C8B-B14F-4D97-AF65-F5344CB8AC3E}">
        <p14:creationId xmlns:p14="http://schemas.microsoft.com/office/powerpoint/2010/main" val="9545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11</a:t>
            </a:fld>
            <a:endParaRPr lang="en-US" dirty="0"/>
          </a:p>
        </p:txBody>
      </p:sp>
    </p:spTree>
    <p:extLst>
      <p:ext uri="{BB962C8B-B14F-4D97-AF65-F5344CB8AC3E}">
        <p14:creationId xmlns:p14="http://schemas.microsoft.com/office/powerpoint/2010/main" val="89546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FINDING ACCOMMODATION</a:t>
            </a:r>
            <a:r>
              <a:rPr lang="en-GB" baseline="0" dirty="0"/>
              <a:t> – use your fact sheet 3.  look on the internet regularly, move quickly if you find something you like as properties go quickly.  Set up alerts with local letting agents……….USE FACT SHEET 3  and make sure you read and understand the contracts before signing anything.</a:t>
            </a:r>
          </a:p>
          <a:p>
            <a:r>
              <a:rPr lang="en-GB" baseline="0" dirty="0"/>
              <a:t>What’s on – please find some time to enjoy yourself.  Whether that is getting out and about, cooking and eating together, visiting local places of interest, joining local church groups.  It is so important that you have some personal activities.  See your fact sheet or ask me if you need some direction to what you are looking for.</a:t>
            </a:r>
          </a:p>
          <a:p>
            <a:r>
              <a:rPr lang="en-GB" baseline="0" dirty="0"/>
              <a:t>We will organise a few social activities, however we can’t cater for everyone’s preferences.  Use the international nurse Facebook and WhatsApp to make or join social events.</a:t>
            </a:r>
          </a:p>
          <a:p>
            <a:r>
              <a:rPr lang="en-GB" baseline="0" dirty="0"/>
              <a:t>When you have a query is it a pastoral issue or a clinical/professional issue?  Consider……….</a:t>
            </a:r>
          </a:p>
          <a:p>
            <a:r>
              <a:rPr lang="en-GB" baseline="0" dirty="0"/>
              <a:t>Is it about how I work?  =  Clinical so best talk to you ward managers/other nurses</a:t>
            </a:r>
          </a:p>
          <a:p>
            <a:r>
              <a:rPr lang="en-GB" baseline="0" dirty="0"/>
              <a:t>Is it about how I feel?    -   Pastoral  or we will direct you to the right help</a:t>
            </a:r>
          </a:p>
          <a:p>
            <a:r>
              <a:rPr lang="en-GB" baseline="0" dirty="0"/>
              <a:t>Is it a personal situation -   Pastoral</a:t>
            </a:r>
          </a:p>
          <a:p>
            <a:r>
              <a:rPr lang="en-GB" baseline="0" dirty="0"/>
              <a:t>Give me some examples of the sort of things you may want to query or understand and we will use them to illustrate who is best to deal with it…………</a:t>
            </a:r>
          </a:p>
          <a:p>
            <a:r>
              <a:rPr lang="en-GB" baseline="0" dirty="0"/>
              <a:t>You have already met (virtually) some of the trust ‘buddies’ remember that they have been through what you are just starting and are there to give advice and tips on relocating to the UK and finding what you need ASAP.</a:t>
            </a:r>
          </a:p>
          <a:p>
            <a:endParaRPr lang="en-GB" baseline="0" dirty="0"/>
          </a:p>
        </p:txBody>
      </p:sp>
      <p:sp>
        <p:nvSpPr>
          <p:cNvPr id="4" name="Slide Number Placeholder 3"/>
          <p:cNvSpPr>
            <a:spLocks noGrp="1"/>
          </p:cNvSpPr>
          <p:nvPr>
            <p:ph type="sldNum" sz="quarter" idx="10"/>
          </p:nvPr>
        </p:nvSpPr>
        <p:spPr/>
        <p:txBody>
          <a:bodyPr/>
          <a:lstStyle/>
          <a:p>
            <a:fld id="{8260DC25-7821-5344-B118-7FBB159B9964}" type="slidenum">
              <a:rPr lang="en-US" smtClean="0"/>
              <a:t>12</a:t>
            </a:fld>
            <a:endParaRPr lang="en-US" dirty="0"/>
          </a:p>
        </p:txBody>
      </p:sp>
    </p:spTree>
    <p:extLst>
      <p:ext uri="{BB962C8B-B14F-4D97-AF65-F5344CB8AC3E}">
        <p14:creationId xmlns:p14="http://schemas.microsoft.com/office/powerpoint/2010/main" val="118429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2</a:t>
            </a:fld>
            <a:endParaRPr lang="en-US" dirty="0"/>
          </a:p>
        </p:txBody>
      </p:sp>
    </p:spTree>
    <p:extLst>
      <p:ext uri="{BB962C8B-B14F-4D97-AF65-F5344CB8AC3E}">
        <p14:creationId xmlns:p14="http://schemas.microsoft.com/office/powerpoint/2010/main" val="215937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3</a:t>
            </a:fld>
            <a:endParaRPr lang="en-US" dirty="0"/>
          </a:p>
        </p:txBody>
      </p:sp>
    </p:spTree>
    <p:extLst>
      <p:ext uri="{BB962C8B-B14F-4D97-AF65-F5344CB8AC3E}">
        <p14:creationId xmlns:p14="http://schemas.microsoft.com/office/powerpoint/2010/main" val="13538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4</a:t>
            </a:fld>
            <a:endParaRPr lang="en-US" dirty="0"/>
          </a:p>
        </p:txBody>
      </p:sp>
    </p:spTree>
    <p:extLst>
      <p:ext uri="{BB962C8B-B14F-4D97-AF65-F5344CB8AC3E}">
        <p14:creationId xmlns:p14="http://schemas.microsoft.com/office/powerpoint/2010/main" val="212712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5</a:t>
            </a:fld>
            <a:endParaRPr lang="en-US" dirty="0"/>
          </a:p>
        </p:txBody>
      </p:sp>
    </p:spTree>
    <p:extLst>
      <p:ext uri="{BB962C8B-B14F-4D97-AF65-F5344CB8AC3E}">
        <p14:creationId xmlns:p14="http://schemas.microsoft.com/office/powerpoint/2010/main" val="346378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6</a:t>
            </a:fld>
            <a:endParaRPr lang="en-US" dirty="0"/>
          </a:p>
        </p:txBody>
      </p:sp>
    </p:spTree>
    <p:extLst>
      <p:ext uri="{BB962C8B-B14F-4D97-AF65-F5344CB8AC3E}">
        <p14:creationId xmlns:p14="http://schemas.microsoft.com/office/powerpoint/2010/main" val="123508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7</a:t>
            </a:fld>
            <a:endParaRPr lang="en-US" dirty="0"/>
          </a:p>
        </p:txBody>
      </p:sp>
    </p:spTree>
    <p:extLst>
      <p:ext uri="{BB962C8B-B14F-4D97-AF65-F5344CB8AC3E}">
        <p14:creationId xmlns:p14="http://schemas.microsoft.com/office/powerpoint/2010/main" val="123508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8</a:t>
            </a:fld>
            <a:endParaRPr lang="en-US" dirty="0"/>
          </a:p>
        </p:txBody>
      </p:sp>
    </p:spTree>
    <p:extLst>
      <p:ext uri="{BB962C8B-B14F-4D97-AF65-F5344CB8AC3E}">
        <p14:creationId xmlns:p14="http://schemas.microsoft.com/office/powerpoint/2010/main" val="370409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9</a:t>
            </a:fld>
            <a:endParaRPr lang="en-US" dirty="0"/>
          </a:p>
        </p:txBody>
      </p:sp>
    </p:spTree>
    <p:extLst>
      <p:ext uri="{BB962C8B-B14F-4D97-AF65-F5344CB8AC3E}">
        <p14:creationId xmlns:p14="http://schemas.microsoft.com/office/powerpoint/2010/main" val="282879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698B-5083-8541-8E7D-ABF2CE2431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0AC3CB-ADE4-A04F-A504-4D482E627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FF5229-AF64-B847-A715-CC29B7E82A45}"/>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5" name="Footer Placeholder 4">
            <a:extLst>
              <a:ext uri="{FF2B5EF4-FFF2-40B4-BE49-F238E27FC236}">
                <a16:creationId xmlns:a16="http://schemas.microsoft.com/office/drawing/2014/main" id="{C73E3B74-8134-BB40-975F-855CA444E3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7A523C-60F4-DB46-AFB5-7CCD5530672E}"/>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45451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246E-9A9C-284F-A4BD-73111C676B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E83536-C317-584F-B5C1-25BD1124B9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4803FE-12EE-2A4C-B787-590EB44C5D0D}"/>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5" name="Footer Placeholder 4">
            <a:extLst>
              <a:ext uri="{FF2B5EF4-FFF2-40B4-BE49-F238E27FC236}">
                <a16:creationId xmlns:a16="http://schemas.microsoft.com/office/drawing/2014/main" id="{BB44EF67-65DA-9944-B34D-EF22254A63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CA24D9-E5C4-7340-A55F-764196C7611A}"/>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9890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A6447-FF2B-4C43-8027-0093325D8E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1B1C26-80E8-D143-8893-359F6D9B48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B3F8C8-AEF8-254A-9F57-FB09D9C16E46}"/>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5" name="Footer Placeholder 4">
            <a:extLst>
              <a:ext uri="{FF2B5EF4-FFF2-40B4-BE49-F238E27FC236}">
                <a16:creationId xmlns:a16="http://schemas.microsoft.com/office/drawing/2014/main" id="{13A45340-06F2-9C4D-8B67-76B1E7C52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42AA99-7B02-9544-A172-D86BA0168339}"/>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9731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3386-D6A7-C14C-BD76-6824ED39F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692692-1620-A843-A7F0-3ACD5364F7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F64EB9-6A6D-2E4C-AABA-390726587C37}"/>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5" name="Footer Placeholder 4">
            <a:extLst>
              <a:ext uri="{FF2B5EF4-FFF2-40B4-BE49-F238E27FC236}">
                <a16:creationId xmlns:a16="http://schemas.microsoft.com/office/drawing/2014/main" id="{A6ECC149-5F5C-6C44-A048-603A3160F5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7D963-53BB-0F45-AC8A-4D7753E5D4E7}"/>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7859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B41F-4EDF-CC41-B7FC-76B37A4D0C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2D6DC87-69A8-6F48-8AC9-1E47E2751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DCD246-6F6B-AD45-A357-5E293B18289D}"/>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5" name="Footer Placeholder 4">
            <a:extLst>
              <a:ext uri="{FF2B5EF4-FFF2-40B4-BE49-F238E27FC236}">
                <a16:creationId xmlns:a16="http://schemas.microsoft.com/office/drawing/2014/main" id="{D6CDCC89-251B-734B-B848-8AE029C18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13E97D-0E1B-0A40-B97A-BEF6449265C1}"/>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272705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0445-661A-8243-AD13-BCD139B7017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A58274-CAB9-2D46-ADAD-320F89B28C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9779B7-9564-0B44-B741-EFA21B6A602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D62D6C-AACC-3D42-BC31-0B6FBBF1D00F}"/>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6" name="Footer Placeholder 5">
            <a:extLst>
              <a:ext uri="{FF2B5EF4-FFF2-40B4-BE49-F238E27FC236}">
                <a16:creationId xmlns:a16="http://schemas.microsoft.com/office/drawing/2014/main" id="{B0AB297E-E06C-ED4D-A02C-5DDAE9E8FA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7D24B9-3257-4D46-970B-E02E1C16A52A}"/>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01127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04D9-1B0F-EC40-A33F-1B1CBEB5AD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010441-0A13-3749-BA7D-AFDB53BEA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6B87AF-81A0-5E4B-A3D2-870B1885E3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92BDF4-7983-5C49-B4CE-B69A26B9D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1663CF-E69D-234F-A8CD-A31A1C19B64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1CA088C-7882-2244-BD05-40A06E286DB4}"/>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8" name="Footer Placeholder 7">
            <a:extLst>
              <a:ext uri="{FF2B5EF4-FFF2-40B4-BE49-F238E27FC236}">
                <a16:creationId xmlns:a16="http://schemas.microsoft.com/office/drawing/2014/main" id="{1A60F34D-6B58-ED4E-A6CA-D0692398B7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829DCF-16A8-BC4C-A003-53482C0D51C6}"/>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86388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CD28-1C17-B942-8E1D-A43DED4B62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E37724-936C-3C4A-9611-2654C05CF72E}"/>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4" name="Footer Placeholder 3">
            <a:extLst>
              <a:ext uri="{FF2B5EF4-FFF2-40B4-BE49-F238E27FC236}">
                <a16:creationId xmlns:a16="http://schemas.microsoft.com/office/drawing/2014/main" id="{CA7917BE-3491-4C4D-9FED-FC858EE75F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87293C-960B-6340-BBA9-9EC6FEDDF911}"/>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7667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AB376-735A-D641-AB1A-06BF487F0436}"/>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3" name="Footer Placeholder 2">
            <a:extLst>
              <a:ext uri="{FF2B5EF4-FFF2-40B4-BE49-F238E27FC236}">
                <a16:creationId xmlns:a16="http://schemas.microsoft.com/office/drawing/2014/main" id="{FB6A7819-4437-954D-9513-EB47F1F6F9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79D5C6-D37E-2C44-8BF3-C313BF18FA3F}"/>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30022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47D7-43FA-A645-9B2E-55E1B3E8BE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7C876A-E3BF-974D-B2FE-DBF9FDDD3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DE2C0A-C197-374F-9CFE-AD6B82144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1ADE6C-4675-6F43-B05A-92BEEFCAE356}"/>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6" name="Footer Placeholder 5">
            <a:extLst>
              <a:ext uri="{FF2B5EF4-FFF2-40B4-BE49-F238E27FC236}">
                <a16:creationId xmlns:a16="http://schemas.microsoft.com/office/drawing/2014/main" id="{51C98015-0E69-0B47-8CDE-0A44017C36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D3FDEC-1E23-D143-AF94-57F4E6DF8569}"/>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295820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1AB4-1C42-BC46-BA12-8EC9D7A7AD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6614B4-D34D-9A47-985F-632353573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729D51-5D01-B642-9FDE-B2B4FE06B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A1DD05-7FD3-4647-961A-221C7DC05E2B}"/>
              </a:ext>
            </a:extLst>
          </p:cNvPr>
          <p:cNvSpPr>
            <a:spLocks noGrp="1"/>
          </p:cNvSpPr>
          <p:nvPr>
            <p:ph type="dt" sz="half" idx="10"/>
          </p:nvPr>
        </p:nvSpPr>
        <p:spPr/>
        <p:txBody>
          <a:bodyPr/>
          <a:lstStyle/>
          <a:p>
            <a:fld id="{F338E07F-E59C-104F-B923-9A7CCF7D1144}" type="datetimeFigureOut">
              <a:rPr lang="en-US" smtClean="0"/>
              <a:t>7/30/2024</a:t>
            </a:fld>
            <a:endParaRPr lang="en-US" dirty="0"/>
          </a:p>
        </p:txBody>
      </p:sp>
      <p:sp>
        <p:nvSpPr>
          <p:cNvPr id="6" name="Footer Placeholder 5">
            <a:extLst>
              <a:ext uri="{FF2B5EF4-FFF2-40B4-BE49-F238E27FC236}">
                <a16:creationId xmlns:a16="http://schemas.microsoft.com/office/drawing/2014/main" id="{98C7714C-E751-B14A-B9AA-641692DEEC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DB796E-9F3D-284E-87A1-A2AF1410D954}"/>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86590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114F3-98C6-3840-A0E8-166C973E4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FB667B-61CE-FD46-AC89-8C638D9F1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D19183-77CD-8A47-95F1-B02A1F423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8E07F-E59C-104F-B923-9A7CCF7D1144}" type="datetimeFigureOut">
              <a:rPr lang="en-US" smtClean="0"/>
              <a:t>7/30/2024</a:t>
            </a:fld>
            <a:endParaRPr lang="en-US" dirty="0"/>
          </a:p>
        </p:txBody>
      </p:sp>
      <p:sp>
        <p:nvSpPr>
          <p:cNvPr id="5" name="Footer Placeholder 4">
            <a:extLst>
              <a:ext uri="{FF2B5EF4-FFF2-40B4-BE49-F238E27FC236}">
                <a16:creationId xmlns:a16="http://schemas.microsoft.com/office/drawing/2014/main" id="{9DC2165A-90D7-034A-B50A-E967E5059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341DA9-4D76-B349-AB10-22E856B04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104CE-FA12-FB45-8484-92AAB3CA95E6}" type="slidenum">
              <a:rPr lang="en-US" smtClean="0"/>
              <a:t>‹#›</a:t>
            </a:fld>
            <a:endParaRPr lang="en-US" dirty="0"/>
          </a:p>
        </p:txBody>
      </p:sp>
    </p:spTree>
    <p:extLst>
      <p:ext uri="{BB962C8B-B14F-4D97-AF65-F5344CB8AC3E}">
        <p14:creationId xmlns:p14="http://schemas.microsoft.com/office/powerpoint/2010/main" val="179985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5.emf"/><Relationship Id="rId7" Type="http://schemas.openxmlformats.org/officeDocument/2006/relationships/image" Target="../media/image7.jpe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image" Target="../media/image8.emf"/><Relationship Id="rId9" Type="http://schemas.openxmlformats.org/officeDocument/2006/relationships/hyperlink" Target="https://uhbristolnhs.pagetiger.com/employment-check-guide/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EABE5-C5CF-804B-A5FB-80E03C22AEFF}"/>
              </a:ext>
            </a:extLst>
          </p:cNvPr>
          <p:cNvSpPr/>
          <p:nvPr/>
        </p:nvSpPr>
        <p:spPr>
          <a:xfrm>
            <a:off x="-73572" y="-129510"/>
            <a:ext cx="12265572" cy="6902669"/>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1BC"/>
              </a:solidFill>
            </a:endParaRPr>
          </a:p>
        </p:txBody>
      </p:sp>
      <p:sp>
        <p:nvSpPr>
          <p:cNvPr id="5" name="object 5">
            <a:extLst>
              <a:ext uri="{FF2B5EF4-FFF2-40B4-BE49-F238E27FC236}">
                <a16:creationId xmlns:a16="http://schemas.microsoft.com/office/drawing/2014/main" id="{400FDA53-CB58-9F4A-8038-5475FCE0CBEA}"/>
              </a:ext>
            </a:extLst>
          </p:cNvPr>
          <p:cNvSpPr txBox="1"/>
          <p:nvPr/>
        </p:nvSpPr>
        <p:spPr>
          <a:xfrm>
            <a:off x="488966" y="592867"/>
            <a:ext cx="5607033" cy="43473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R="5080" indent="12700">
              <a:lnSpc>
                <a:spcPts val="7200"/>
              </a:lnSpc>
              <a:spcBef>
                <a:spcPts val="1500"/>
              </a:spcBef>
              <a:tabLst>
                <a:tab pos="2286000" algn="l"/>
                <a:tab pos="3429000" algn="l"/>
              </a:tabLst>
              <a:defRPr sz="7200" b="1">
                <a:solidFill>
                  <a:srgbClr val="001B2F"/>
                </a:solidFill>
                <a:latin typeface="Poppins-Black"/>
                <a:ea typeface="Poppins-Black"/>
                <a:cs typeface="Poppins-Black"/>
                <a:sym typeface="Poppins-Black"/>
              </a:defRPr>
            </a:lvl1pPr>
          </a:lstStyle>
          <a:p>
            <a:pPr>
              <a:lnSpc>
                <a:spcPct val="100000"/>
              </a:lnSpc>
            </a:pPr>
            <a:r>
              <a:rPr lang="en-GB" sz="5400" dirty="0">
                <a:solidFill>
                  <a:schemeClr val="bg1"/>
                </a:solidFill>
                <a:latin typeface="Futura PT Demi" panose="020B0502020204020303" pitchFamily="34" charset="77"/>
                <a:ea typeface="Roboto Black" panose="02000000000000000000" pitchFamily="2" charset="0"/>
                <a:cs typeface="Arial Black" panose="020B0604020202020204" pitchFamily="34" charset="0"/>
              </a:rPr>
              <a:t>Guide to Renting in Bristol &amp; Weston-Super-Mare</a:t>
            </a:r>
          </a:p>
          <a:p>
            <a:pPr>
              <a:lnSpc>
                <a:spcPct val="100000"/>
              </a:lnSpc>
            </a:pPr>
            <a:endParaRPr lang="en-GB" sz="5400" b="0" dirty="0">
              <a:solidFill>
                <a:schemeClr val="bg1"/>
              </a:solidFill>
              <a:latin typeface="Futura PT Demi" panose="020B0502020204020303" pitchFamily="34" charset="77"/>
              <a:ea typeface="Roboto Black" panose="02000000000000000000" pitchFamily="2" charset="0"/>
              <a:cs typeface="Arial Black" panose="020B0604020202020204" pitchFamily="34" charset="0"/>
            </a:endParaRPr>
          </a:p>
        </p:txBody>
      </p:sp>
      <p:pic>
        <p:nvPicPr>
          <p:cNvPr id="3" name="Picture 2">
            <a:extLst>
              <a:ext uri="{FF2B5EF4-FFF2-40B4-BE49-F238E27FC236}">
                <a16:creationId xmlns:a16="http://schemas.microsoft.com/office/drawing/2014/main" id="{C77AB189-747C-014E-9583-4600582E90B3}"/>
              </a:ext>
            </a:extLst>
          </p:cNvPr>
          <p:cNvPicPr>
            <a:picLocks noChangeAspect="1"/>
          </p:cNvPicPr>
          <p:nvPr/>
        </p:nvPicPr>
        <p:blipFill>
          <a:blip r:embed="rId3"/>
          <a:stretch>
            <a:fillRect/>
          </a:stretch>
        </p:blipFill>
        <p:spPr>
          <a:xfrm>
            <a:off x="7049501" y="5135819"/>
            <a:ext cx="1960576" cy="863587"/>
          </a:xfrm>
          <a:prstGeom prst="rect">
            <a:avLst/>
          </a:prstGeom>
        </p:spPr>
      </p:pic>
      <p:pic>
        <p:nvPicPr>
          <p:cNvPr id="6" name="Picture 5">
            <a:extLst>
              <a:ext uri="{FF2B5EF4-FFF2-40B4-BE49-F238E27FC236}">
                <a16:creationId xmlns:a16="http://schemas.microsoft.com/office/drawing/2014/main" id="{C0D451E4-2B5E-EF48-B7F4-1298D99B06D0}"/>
              </a:ext>
            </a:extLst>
          </p:cNvPr>
          <p:cNvPicPr>
            <a:picLocks noChangeAspect="1"/>
          </p:cNvPicPr>
          <p:nvPr/>
        </p:nvPicPr>
        <p:blipFill>
          <a:blip r:embed="rId4"/>
          <a:stretch>
            <a:fillRect/>
          </a:stretch>
        </p:blipFill>
        <p:spPr>
          <a:xfrm>
            <a:off x="7485071" y="2261862"/>
            <a:ext cx="2531288" cy="980589"/>
          </a:xfrm>
          <a:prstGeom prst="rect">
            <a:avLst/>
          </a:prstGeom>
        </p:spPr>
      </p:pic>
      <p:pic>
        <p:nvPicPr>
          <p:cNvPr id="8" name="Picture 7">
            <a:extLst>
              <a:ext uri="{FF2B5EF4-FFF2-40B4-BE49-F238E27FC236}">
                <a16:creationId xmlns:a16="http://schemas.microsoft.com/office/drawing/2014/main" id="{A24248B6-4758-D94E-955B-B79DC79A48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16359" y="221860"/>
            <a:ext cx="1788862" cy="855543"/>
          </a:xfrm>
          <a:prstGeom prst="rect">
            <a:avLst/>
          </a:prstGeom>
        </p:spPr>
      </p:pic>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6"/>
          <a:stretch>
            <a:fillRect/>
          </a:stretch>
        </p:blipFill>
        <p:spPr>
          <a:xfrm>
            <a:off x="10534463" y="4971495"/>
            <a:ext cx="1270758" cy="1312915"/>
          </a:xfrm>
          <a:prstGeom prst="rect">
            <a:avLst/>
          </a:prstGeom>
        </p:spPr>
      </p:pic>
    </p:spTree>
    <p:extLst>
      <p:ext uri="{BB962C8B-B14F-4D97-AF65-F5344CB8AC3E}">
        <p14:creationId xmlns:p14="http://schemas.microsoft.com/office/powerpoint/2010/main" val="326679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466108"/>
            <a:ext cx="6364569" cy="916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Living in your new home</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677111" y="1273854"/>
            <a:ext cx="10695104" cy="4739759"/>
          </a:xfrm>
          <a:prstGeom prst="rect">
            <a:avLst/>
          </a:prstGeom>
          <a:noFill/>
        </p:spPr>
        <p:txBody>
          <a:bodyPr wrap="square" rtlCol="0">
            <a:spAutoFit/>
          </a:bodyPr>
          <a:lstStyle/>
          <a:p>
            <a:pPr marL="57150" indent="0">
              <a:buNone/>
            </a:pPr>
            <a:r>
              <a:rPr lang="en-GB" sz="2400" b="1" dirty="0"/>
              <a:t>Now that you are living within your new home, you must:</a:t>
            </a:r>
          </a:p>
          <a:p>
            <a:pPr marL="400050" indent="-342900">
              <a:buFont typeface="Arial" panose="020B0604020202020204" pitchFamily="34" charset="0"/>
              <a:buChar char="•"/>
            </a:pPr>
            <a:r>
              <a:rPr lang="en-GB" dirty="0"/>
              <a:t>Pay rent on time, if your payments are late, you may be liable for a late payment fee- is worth to set up standing order from your bank account.</a:t>
            </a:r>
          </a:p>
          <a:p>
            <a:pPr marL="400050" indent="-342900">
              <a:buFont typeface="Arial" panose="020B0604020202020204" pitchFamily="34" charset="0"/>
              <a:buChar char="•"/>
            </a:pPr>
            <a:r>
              <a:rPr lang="en-GB" dirty="0"/>
              <a:t>Pay any other bills that are not included in your rent (e.g. utility bills, council tax)</a:t>
            </a:r>
          </a:p>
          <a:p>
            <a:pPr marL="400050" indent="-342900">
              <a:buFont typeface="Arial" panose="020B0604020202020204" pitchFamily="34" charset="0"/>
              <a:buChar char="•"/>
            </a:pPr>
            <a:r>
              <a:rPr lang="en-GB" dirty="0"/>
              <a:t>Look after the property, you must get permission from your landlord before you undertake any decorating or repair work.</a:t>
            </a:r>
          </a:p>
          <a:p>
            <a:pPr marL="400050" indent="-342900">
              <a:buFont typeface="Arial" panose="020B0604020202020204" pitchFamily="34" charset="0"/>
              <a:buChar char="•"/>
            </a:pPr>
            <a:r>
              <a:rPr lang="en-GB" dirty="0"/>
              <a:t>Be considerate/respectful to your neighbours.</a:t>
            </a:r>
          </a:p>
          <a:p>
            <a:pPr marL="400050" indent="-342900">
              <a:buFont typeface="Arial" panose="020B0604020202020204" pitchFamily="34" charset="0"/>
              <a:buChar char="•"/>
            </a:pPr>
            <a:r>
              <a:rPr lang="en-GB" dirty="0"/>
              <a:t>Do not take in any lodgers, this is classed as sub-letting and you require permission from your landlord of this.</a:t>
            </a:r>
          </a:p>
          <a:p>
            <a:pPr marL="400050" indent="-342900">
              <a:buFont typeface="Arial" panose="020B0604020202020204" pitchFamily="34" charset="0"/>
              <a:buChar char="•"/>
            </a:pPr>
            <a:r>
              <a:rPr lang="en-GB" dirty="0"/>
              <a:t>Inform the landlord as soon as you notice a problem- you could be held responsible if it gets worse. </a:t>
            </a:r>
          </a:p>
          <a:p>
            <a:pPr marL="57150" indent="0">
              <a:buNone/>
            </a:pPr>
            <a:r>
              <a:rPr lang="en-GB" sz="2400" b="1" dirty="0"/>
              <a:t>Your landlord must:</a:t>
            </a:r>
          </a:p>
          <a:p>
            <a:pPr marL="1085850" lvl="1" indent="-285750">
              <a:buFont typeface="Arial" panose="020B0604020202020204" pitchFamily="34" charset="0"/>
              <a:buChar char="•"/>
            </a:pPr>
            <a:r>
              <a:rPr lang="en-GB" sz="1600" dirty="0"/>
              <a:t>Maintain the exterior of the property (including garden)</a:t>
            </a:r>
          </a:p>
          <a:p>
            <a:pPr marL="1085850" lvl="1" indent="-285750">
              <a:buFont typeface="Arial" panose="020B0604020202020204" pitchFamily="34" charset="0"/>
              <a:buChar char="•"/>
            </a:pPr>
            <a:r>
              <a:rPr lang="en-GB" sz="1600" dirty="0"/>
              <a:t>Deal with any problems in the property (E.g. with water, electricity or gas)</a:t>
            </a:r>
          </a:p>
          <a:p>
            <a:pPr marL="1085850" lvl="1" indent="-285750">
              <a:buFont typeface="Arial" panose="020B0604020202020204" pitchFamily="34" charset="0"/>
              <a:buChar char="•"/>
            </a:pPr>
            <a:r>
              <a:rPr lang="en-GB" sz="1600" dirty="0"/>
              <a:t>Carry out most repairs</a:t>
            </a:r>
          </a:p>
          <a:p>
            <a:pPr marL="1085850" lvl="1" indent="-285750">
              <a:buFont typeface="Arial" panose="020B0604020202020204" pitchFamily="34" charset="0"/>
              <a:buChar char="•"/>
            </a:pPr>
            <a:r>
              <a:rPr lang="en-GB" sz="1600" dirty="0"/>
              <a:t>Get your permission to access the property and needs to give you at least 24 hours notice to do so.</a:t>
            </a:r>
          </a:p>
          <a:p>
            <a:pPr marL="457200" indent="-457200">
              <a:buFont typeface="Arial" panose="020B0604020202020204" pitchFamily="34" charset="0"/>
              <a:buChar char="•"/>
            </a:pPr>
            <a:endParaRPr lang="en-GB" sz="2800" b="1"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921909" y="4842032"/>
            <a:ext cx="956176" cy="987897"/>
          </a:xfrm>
          <a:prstGeom prst="rect">
            <a:avLst/>
          </a:prstGeom>
        </p:spPr>
      </p:pic>
    </p:spTree>
    <p:extLst>
      <p:ext uri="{BB962C8B-B14F-4D97-AF65-F5344CB8AC3E}">
        <p14:creationId xmlns:p14="http://schemas.microsoft.com/office/powerpoint/2010/main" val="171968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466108"/>
            <a:ext cx="6364569" cy="916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End of Tenancy </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677111" y="1150473"/>
            <a:ext cx="10695104" cy="5324535"/>
          </a:xfrm>
          <a:prstGeom prst="rect">
            <a:avLst/>
          </a:prstGeom>
          <a:noFill/>
        </p:spPr>
        <p:txBody>
          <a:bodyPr wrap="square" rtlCol="0">
            <a:spAutoFit/>
          </a:bodyPr>
          <a:lstStyle/>
          <a:p>
            <a:pPr marL="57150" indent="0">
              <a:buNone/>
            </a:pPr>
            <a:r>
              <a:rPr lang="en-GB" sz="2400" b="1" dirty="0"/>
              <a:t>If you wish to end the tenancy you must give the landlord notice of this, it is usually 1 months' notice, make sure you keep a log of this notice (including how and when this was sent) (email is preferred option)</a:t>
            </a:r>
          </a:p>
          <a:p>
            <a:pPr marL="57150" indent="0">
              <a:buNone/>
            </a:pPr>
            <a:endParaRPr lang="en-GB" sz="2400" b="1" dirty="0"/>
          </a:p>
          <a:p>
            <a:pPr marL="57150" indent="0">
              <a:buNone/>
            </a:pPr>
            <a:r>
              <a:rPr lang="en-GB" sz="2400" b="1" dirty="0"/>
              <a:t>You are required to:</a:t>
            </a:r>
          </a:p>
          <a:p>
            <a:pPr marL="742950" indent="-342900">
              <a:buFont typeface="Arial" panose="020B0604020202020204" pitchFamily="34" charset="0"/>
              <a:buChar char="•"/>
            </a:pPr>
            <a:r>
              <a:rPr lang="en-GB" sz="2400" dirty="0"/>
              <a:t>Ensure that all your </a:t>
            </a:r>
            <a:r>
              <a:rPr lang="en-GB" sz="2400" b="1" dirty="0">
                <a:solidFill>
                  <a:schemeClr val="accent1">
                    <a:lumMod val="75000"/>
                  </a:schemeClr>
                </a:solidFill>
              </a:rPr>
              <a:t>rent payments are up to date</a:t>
            </a:r>
            <a:r>
              <a:rPr lang="en-GB" sz="2400" dirty="0"/>
              <a:t>.</a:t>
            </a:r>
          </a:p>
          <a:p>
            <a:pPr marL="742950" indent="-342900">
              <a:buFont typeface="Arial" panose="020B0604020202020204" pitchFamily="34" charset="0"/>
              <a:buChar char="•"/>
            </a:pPr>
            <a:r>
              <a:rPr lang="en-GB" sz="2400" dirty="0"/>
              <a:t>You have </a:t>
            </a:r>
            <a:r>
              <a:rPr lang="en-GB" sz="2400" b="1" dirty="0">
                <a:solidFill>
                  <a:schemeClr val="accent1">
                    <a:lumMod val="75000"/>
                  </a:schemeClr>
                </a:solidFill>
              </a:rPr>
              <a:t>paid all your bills </a:t>
            </a:r>
            <a:r>
              <a:rPr lang="en-GB" sz="2400" dirty="0"/>
              <a:t>(this may impact your credit rating if you don’t) </a:t>
            </a:r>
          </a:p>
          <a:p>
            <a:pPr marL="742950" indent="-342900">
              <a:buFont typeface="Arial" panose="020B0604020202020204" pitchFamily="34" charset="0"/>
              <a:buChar char="•"/>
            </a:pPr>
            <a:r>
              <a:rPr lang="en-GB" sz="2400" b="1" dirty="0">
                <a:solidFill>
                  <a:schemeClr val="accent1">
                    <a:lumMod val="75000"/>
                  </a:schemeClr>
                </a:solidFill>
              </a:rPr>
              <a:t>Leave the property clean</a:t>
            </a:r>
            <a:r>
              <a:rPr lang="en-GB" sz="2400" dirty="0"/>
              <a:t>, remove all your belongings and ensure it is in the same condition that you moved in. </a:t>
            </a:r>
          </a:p>
          <a:p>
            <a:pPr marL="742950" indent="-342900">
              <a:buFont typeface="Arial" panose="020B0604020202020204" pitchFamily="34" charset="0"/>
              <a:buChar char="•"/>
            </a:pPr>
            <a:r>
              <a:rPr lang="en-GB" sz="2400" dirty="0"/>
              <a:t>Take a </a:t>
            </a:r>
            <a:r>
              <a:rPr lang="en-GB" sz="2400" b="1" dirty="0">
                <a:solidFill>
                  <a:schemeClr val="accent1">
                    <a:lumMod val="75000"/>
                  </a:schemeClr>
                </a:solidFill>
              </a:rPr>
              <a:t>meter reading before moving out </a:t>
            </a:r>
            <a:r>
              <a:rPr lang="en-GB" sz="2400" dirty="0"/>
              <a:t>with the date and time and inform the utility companies .</a:t>
            </a:r>
          </a:p>
          <a:p>
            <a:pPr marL="742950" indent="-342900">
              <a:buFont typeface="Arial" panose="020B0604020202020204" pitchFamily="34" charset="0"/>
              <a:buChar char="•"/>
            </a:pPr>
            <a:r>
              <a:rPr lang="en-GB" sz="2400" b="1" dirty="0">
                <a:solidFill>
                  <a:schemeClr val="accent1">
                    <a:lumMod val="75000"/>
                  </a:schemeClr>
                </a:solidFill>
              </a:rPr>
              <a:t>Advise your local council </a:t>
            </a:r>
            <a:r>
              <a:rPr lang="en-GB" sz="2400" dirty="0"/>
              <a:t>of the move to update your council tax bill. </a:t>
            </a:r>
          </a:p>
          <a:p>
            <a:pPr marL="742950" indent="-342900">
              <a:buFont typeface="Arial" panose="020B0604020202020204" pitchFamily="34" charset="0"/>
              <a:buChar char="•"/>
            </a:pPr>
            <a:r>
              <a:rPr lang="en-GB" sz="2400" dirty="0"/>
              <a:t>Return all sets of </a:t>
            </a:r>
            <a:r>
              <a:rPr lang="en-GB" sz="2400" b="1" dirty="0">
                <a:solidFill>
                  <a:schemeClr val="accent1">
                    <a:lumMod val="75000"/>
                  </a:schemeClr>
                </a:solidFill>
              </a:rPr>
              <a:t>keys</a:t>
            </a:r>
            <a:r>
              <a:rPr lang="en-GB" sz="2400" dirty="0"/>
              <a:t> you have for the property.</a:t>
            </a:r>
          </a:p>
          <a:p>
            <a:pPr marL="457200" indent="-457200">
              <a:buFont typeface="Arial" panose="020B0604020202020204" pitchFamily="34" charset="0"/>
              <a:buChar char="•"/>
            </a:pPr>
            <a:endParaRPr lang="en-GB" sz="2800" b="1"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59705" y="4920324"/>
            <a:ext cx="956176" cy="987897"/>
          </a:xfrm>
          <a:prstGeom prst="rect">
            <a:avLst/>
          </a:prstGeom>
        </p:spPr>
      </p:pic>
    </p:spTree>
    <p:extLst>
      <p:ext uri="{BB962C8B-B14F-4D97-AF65-F5344CB8AC3E}">
        <p14:creationId xmlns:p14="http://schemas.microsoft.com/office/powerpoint/2010/main" val="170365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466108"/>
            <a:ext cx="6364569" cy="916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Demo</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677111" y="1273854"/>
            <a:ext cx="10695104" cy="2369880"/>
          </a:xfrm>
          <a:prstGeom prst="rect">
            <a:avLst/>
          </a:prstGeom>
          <a:noFill/>
        </p:spPr>
        <p:txBody>
          <a:bodyPr wrap="square" rtlCol="0">
            <a:spAutoFit/>
          </a:bodyPr>
          <a:lstStyle/>
          <a:p>
            <a:pPr marL="400050" indent="-342900">
              <a:buFont typeface="Arial" panose="020B0604020202020204" pitchFamily="34" charset="0"/>
              <a:buChar char="•"/>
            </a:pPr>
            <a:r>
              <a:rPr lang="en-GB" sz="2400" b="1" dirty="0"/>
              <a:t>Rightmove</a:t>
            </a:r>
          </a:p>
          <a:p>
            <a:pPr marL="400050" indent="-342900">
              <a:buFont typeface="Arial" panose="020B0604020202020204" pitchFamily="34" charset="0"/>
              <a:buChar char="•"/>
            </a:pPr>
            <a:r>
              <a:rPr lang="en-GB" sz="2400" b="1" dirty="0"/>
              <a:t>Zoopla</a:t>
            </a:r>
          </a:p>
          <a:p>
            <a:pPr marL="400050" indent="-342900">
              <a:buFont typeface="Arial" panose="020B0604020202020204" pitchFamily="34" charset="0"/>
              <a:buChar char="•"/>
            </a:pPr>
            <a:r>
              <a:rPr lang="en-GB" sz="2400" b="1" dirty="0" err="1"/>
              <a:t>Sparerooms</a:t>
            </a:r>
            <a:endParaRPr lang="en-GB" sz="2400" b="1" dirty="0"/>
          </a:p>
          <a:p>
            <a:pPr marL="400050" indent="-342900">
              <a:buFont typeface="Arial" panose="020B0604020202020204" pitchFamily="34" charset="0"/>
              <a:buChar char="•"/>
            </a:pPr>
            <a:r>
              <a:rPr lang="en-GB" sz="2400" b="1" dirty="0"/>
              <a:t>Google Maps </a:t>
            </a:r>
          </a:p>
          <a:p>
            <a:pPr marL="57150"/>
            <a:endParaRPr lang="en-GB" sz="2400" dirty="0"/>
          </a:p>
          <a:p>
            <a:pPr marL="457200" indent="-457200">
              <a:buFont typeface="Arial" panose="020B0604020202020204" pitchFamily="34" charset="0"/>
              <a:buChar char="•"/>
            </a:pPr>
            <a:endParaRPr lang="en-GB" sz="2800" b="1"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59705" y="4920324"/>
            <a:ext cx="956176" cy="987897"/>
          </a:xfrm>
          <a:prstGeom prst="rect">
            <a:avLst/>
          </a:prstGeom>
        </p:spPr>
      </p:pic>
    </p:spTree>
    <p:extLst>
      <p:ext uri="{BB962C8B-B14F-4D97-AF65-F5344CB8AC3E}">
        <p14:creationId xmlns:p14="http://schemas.microsoft.com/office/powerpoint/2010/main" val="286647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2F1B-5C4E-7C3E-4781-07905ABCC69A}"/>
              </a:ext>
            </a:extLst>
          </p:cNvPr>
          <p:cNvSpPr>
            <a:spLocks noGrp="1"/>
          </p:cNvSpPr>
          <p:nvPr>
            <p:ph type="title"/>
          </p:nvPr>
        </p:nvSpPr>
        <p:spPr/>
        <p:txBody>
          <a:bodyPr/>
          <a:lstStyle/>
          <a:p>
            <a:pPr algn="l"/>
            <a:r>
              <a:rPr lang="en-GB" b="1" dirty="0">
                <a:solidFill>
                  <a:srgbClr val="005EB8"/>
                </a:solidFill>
                <a:latin typeface="+mj-lt"/>
              </a:rPr>
              <a:t>Wrap-up</a:t>
            </a:r>
          </a:p>
        </p:txBody>
      </p:sp>
      <p:sp>
        <p:nvSpPr>
          <p:cNvPr id="3" name="Content Placeholder 2">
            <a:extLst>
              <a:ext uri="{FF2B5EF4-FFF2-40B4-BE49-F238E27FC236}">
                <a16:creationId xmlns:a16="http://schemas.microsoft.com/office/drawing/2014/main" id="{C631E797-1C0E-5C9F-473A-DA5D59C3B03D}"/>
              </a:ext>
            </a:extLst>
          </p:cNvPr>
          <p:cNvSpPr>
            <a:spLocks noGrp="1"/>
          </p:cNvSpPr>
          <p:nvPr>
            <p:ph idx="1"/>
          </p:nvPr>
        </p:nvSpPr>
        <p:spPr>
          <a:xfrm>
            <a:off x="1981201" y="1988841"/>
            <a:ext cx="8229600" cy="1512167"/>
          </a:xfrm>
        </p:spPr>
        <p:txBody>
          <a:bodyPr>
            <a:normAutofit/>
          </a:bodyPr>
          <a:lstStyle/>
          <a:p>
            <a:r>
              <a:rPr lang="en-GB" sz="1700" dirty="0"/>
              <a:t>All the information and links shared are no way endorsed or sponsored by us, these are recommended through searches we have done. </a:t>
            </a:r>
          </a:p>
          <a:p>
            <a:endParaRPr lang="en-GB" sz="1700" dirty="0"/>
          </a:p>
          <a:p>
            <a:r>
              <a:rPr lang="en-GB" sz="1700" dirty="0"/>
              <a:t>We always advise doing your own research and asking further questions, so you fully understand before making any commitments.</a:t>
            </a:r>
          </a:p>
        </p:txBody>
      </p:sp>
      <p:sp>
        <p:nvSpPr>
          <p:cNvPr id="4" name="Content Placeholder 2">
            <a:extLst>
              <a:ext uri="{FF2B5EF4-FFF2-40B4-BE49-F238E27FC236}">
                <a16:creationId xmlns:a16="http://schemas.microsoft.com/office/drawing/2014/main" id="{8A00B830-8223-4FC9-0924-655AE1A610C3}"/>
              </a:ext>
            </a:extLst>
          </p:cNvPr>
          <p:cNvSpPr txBox="1">
            <a:spLocks/>
          </p:cNvSpPr>
          <p:nvPr/>
        </p:nvSpPr>
        <p:spPr>
          <a:xfrm>
            <a:off x="1981201" y="4293095"/>
            <a:ext cx="8229600" cy="864096"/>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700" dirty="0">
                <a:latin typeface="+mn-lt"/>
              </a:rPr>
              <a:t>If you have any further questions, please contact your Line Manager who will be able to assist, if you are unsure as to who that may be then you will need to reach out to your Recruitment Coordinator.  </a:t>
            </a:r>
          </a:p>
        </p:txBody>
      </p:sp>
      <p:pic>
        <p:nvPicPr>
          <p:cNvPr id="5" name="Picture 4">
            <a:extLst>
              <a:ext uri="{FF2B5EF4-FFF2-40B4-BE49-F238E27FC236}">
                <a16:creationId xmlns:a16="http://schemas.microsoft.com/office/drawing/2014/main" id="{C22B4DC4-ACA4-DA8A-1994-0AEC60E1A8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6" name="Picture 5">
            <a:extLst>
              <a:ext uri="{FF2B5EF4-FFF2-40B4-BE49-F238E27FC236}">
                <a16:creationId xmlns:a16="http://schemas.microsoft.com/office/drawing/2014/main" id="{6B66EBC9-1E27-C5C6-1520-6502103B83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DDD96C82-6A82-079A-06D6-20AB4DCA92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pic>
        <p:nvPicPr>
          <p:cNvPr id="8" name="Picture 7">
            <a:extLst>
              <a:ext uri="{FF2B5EF4-FFF2-40B4-BE49-F238E27FC236}">
                <a16:creationId xmlns:a16="http://schemas.microsoft.com/office/drawing/2014/main" id="{4872B021-180B-BDE0-528E-CADCC91DC28F}"/>
              </a:ext>
            </a:extLst>
          </p:cNvPr>
          <p:cNvPicPr>
            <a:picLocks noChangeAspect="1"/>
          </p:cNvPicPr>
          <p:nvPr/>
        </p:nvPicPr>
        <p:blipFill>
          <a:blip r:embed="rId5"/>
          <a:stretch>
            <a:fillRect/>
          </a:stretch>
        </p:blipFill>
        <p:spPr>
          <a:xfrm>
            <a:off x="10859705" y="4920324"/>
            <a:ext cx="956176" cy="987897"/>
          </a:xfrm>
          <a:prstGeom prst="rect">
            <a:avLst/>
          </a:prstGeom>
        </p:spPr>
      </p:pic>
      <p:pic>
        <p:nvPicPr>
          <p:cNvPr id="9" name="Picture 8">
            <a:extLst>
              <a:ext uri="{FF2B5EF4-FFF2-40B4-BE49-F238E27FC236}">
                <a16:creationId xmlns:a16="http://schemas.microsoft.com/office/drawing/2014/main" id="{2EABCB20-8557-191C-43B7-BE2545285D28}"/>
              </a:ext>
            </a:extLst>
          </p:cNvPr>
          <p:cNvPicPr>
            <a:picLocks noChangeAspect="1"/>
          </p:cNvPicPr>
          <p:nvPr/>
        </p:nvPicPr>
        <p:blipFill>
          <a:blip r:embed="rId6"/>
          <a:stretch>
            <a:fillRect/>
          </a:stretch>
        </p:blipFill>
        <p:spPr>
          <a:xfrm>
            <a:off x="7020911" y="411701"/>
            <a:ext cx="451396" cy="622616"/>
          </a:xfrm>
          <a:prstGeom prst="rect">
            <a:avLst/>
          </a:prstGeom>
        </p:spPr>
      </p:pic>
      <p:pic>
        <p:nvPicPr>
          <p:cNvPr id="10" name="Picture 9">
            <a:extLst>
              <a:ext uri="{FF2B5EF4-FFF2-40B4-BE49-F238E27FC236}">
                <a16:creationId xmlns:a16="http://schemas.microsoft.com/office/drawing/2014/main" id="{08D5D3E4-6158-C064-6F0D-0F040F9619C4}"/>
              </a:ext>
            </a:extLst>
          </p:cNvPr>
          <p:cNvPicPr>
            <a:picLocks noChangeAspect="1"/>
          </p:cNvPicPr>
          <p:nvPr/>
        </p:nvPicPr>
        <p:blipFill>
          <a:blip r:embed="rId7"/>
          <a:stretch>
            <a:fillRect/>
          </a:stretch>
        </p:blipFill>
        <p:spPr>
          <a:xfrm>
            <a:off x="7738828" y="1089567"/>
            <a:ext cx="1193800" cy="355600"/>
          </a:xfrm>
          <a:prstGeom prst="rect">
            <a:avLst/>
          </a:prstGeom>
        </p:spPr>
      </p:pic>
      <p:pic>
        <p:nvPicPr>
          <p:cNvPr id="11" name="Picture 10">
            <a:extLst>
              <a:ext uri="{FF2B5EF4-FFF2-40B4-BE49-F238E27FC236}">
                <a16:creationId xmlns:a16="http://schemas.microsoft.com/office/drawing/2014/main" id="{913F2105-F0EA-0D09-11E5-D427679858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sp>
        <p:nvSpPr>
          <p:cNvPr id="12" name="Content Placeholder 2">
            <a:extLst>
              <a:ext uri="{FF2B5EF4-FFF2-40B4-BE49-F238E27FC236}">
                <a16:creationId xmlns:a16="http://schemas.microsoft.com/office/drawing/2014/main" id="{8A00B830-8223-4FC9-0924-655AE1A610C3}"/>
              </a:ext>
            </a:extLst>
          </p:cNvPr>
          <p:cNvSpPr txBox="1">
            <a:spLocks/>
          </p:cNvSpPr>
          <p:nvPr/>
        </p:nvSpPr>
        <p:spPr>
          <a:xfrm>
            <a:off x="1981201" y="3641702"/>
            <a:ext cx="8229600" cy="86409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700" dirty="0">
                <a:latin typeface="+mn-lt"/>
              </a:rPr>
              <a:t>Check-out our new Pre-employment checks guide - </a:t>
            </a:r>
            <a:r>
              <a:rPr lang="en-GB" sz="1400" dirty="0">
                <a:hlinkClick r:id="rId9"/>
              </a:rPr>
              <a:t>Pre Employment Check guide - 1 (pagetiger.com)</a:t>
            </a:r>
            <a:endParaRPr lang="en-GB" sz="1700" dirty="0">
              <a:latin typeface="+mn-lt"/>
            </a:endParaRPr>
          </a:p>
        </p:txBody>
      </p:sp>
    </p:spTree>
    <p:extLst>
      <p:ext uri="{BB962C8B-B14F-4D97-AF65-F5344CB8AC3E}">
        <p14:creationId xmlns:p14="http://schemas.microsoft.com/office/powerpoint/2010/main" val="112234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cs typeface="Arial" panose="020B0604020202020204" pitchFamily="34" charset="0"/>
              </a:rPr>
              <a:t>What will be covered by this session</a:t>
            </a:r>
          </a:p>
          <a:p>
            <a:endParaRPr lang="en-US" b="1" dirty="0">
              <a:solidFill>
                <a:srgbClr val="00B0F0"/>
              </a:solidFill>
              <a:cs typeface="Futura Medium" panose="020B0602020204020303" pitchFamily="34" charset="-79"/>
            </a:endParaRP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2" name="TextBox 1"/>
          <p:cNvSpPr txBox="1"/>
          <p:nvPr/>
        </p:nvSpPr>
        <p:spPr>
          <a:xfrm>
            <a:off x="630622" y="1457461"/>
            <a:ext cx="9655445" cy="4832092"/>
          </a:xfrm>
          <a:prstGeom prst="rect">
            <a:avLst/>
          </a:prstGeom>
          <a:noFill/>
        </p:spPr>
        <p:txBody>
          <a:bodyPr wrap="square" rtlCol="0">
            <a:spAutoFit/>
          </a:bodyPr>
          <a:lstStyle/>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Registration</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Types of tenancies </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Key things to know &amp; consider before you enter into an agreement</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Looking for your new home </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Living in your rented property – Utilities/bills</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End of tenancy </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Demo</a:t>
            </a:r>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endParaRPr lang="en-GB" sz="2800" dirty="0"/>
          </a:p>
        </p:txBody>
      </p:sp>
      <p:pic>
        <p:nvPicPr>
          <p:cNvPr id="3" name="Picture 2">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765624" y="4729752"/>
            <a:ext cx="956176" cy="987897"/>
          </a:xfrm>
          <a:prstGeom prst="rect">
            <a:avLst/>
          </a:prstGeom>
        </p:spPr>
      </p:pic>
    </p:spTree>
    <p:extLst>
      <p:ext uri="{BB962C8B-B14F-4D97-AF65-F5344CB8AC3E}">
        <p14:creationId xmlns:p14="http://schemas.microsoft.com/office/powerpoint/2010/main" val="237581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rgbClr val="00B0F0"/>
                </a:solidFill>
              </a:rPr>
              <a:t>Registration</a:t>
            </a:r>
            <a:endParaRPr lang="en-GB" b="1" dirty="0">
              <a:solidFill>
                <a:srgbClr val="00B0F0"/>
              </a:solidFill>
            </a:endParaRP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522556" y="1445076"/>
            <a:ext cx="10695104" cy="4832092"/>
          </a:xfrm>
          <a:prstGeom prst="rect">
            <a:avLst/>
          </a:prstGeom>
          <a:noFill/>
        </p:spPr>
        <p:txBody>
          <a:bodyPr wrap="square" rtlCol="0">
            <a:spAutoFit/>
          </a:bodyPr>
          <a:lstStyle/>
          <a:p>
            <a:pPr marL="0" indent="0">
              <a:buNone/>
            </a:pPr>
            <a:r>
              <a:rPr lang="en-GB" sz="2800" dirty="0"/>
              <a:t>Please ensure you register on websites like Zoopla, Rightmove, Open Rent, Spare rooms.</a:t>
            </a:r>
          </a:p>
          <a:p>
            <a:pPr marL="0" indent="0">
              <a:buNone/>
            </a:pPr>
            <a:endParaRPr lang="en-GB" sz="2800" dirty="0"/>
          </a:p>
          <a:p>
            <a:pPr marL="0" indent="0">
              <a:buNone/>
            </a:pPr>
            <a:r>
              <a:rPr lang="en-GB" sz="2800" dirty="0"/>
              <a:t>Sign up for email alerts (setting your search criteria)</a:t>
            </a:r>
          </a:p>
          <a:p>
            <a:pPr marL="0" indent="0">
              <a:buNone/>
            </a:pPr>
            <a:endParaRPr lang="en-GB" sz="2800" dirty="0"/>
          </a:p>
          <a:p>
            <a:pPr marL="0" indent="0">
              <a:buNone/>
            </a:pPr>
            <a:r>
              <a:rPr lang="en-GB" sz="2800" dirty="0"/>
              <a:t>We recommend you register with the Estate Agents in person where possible (not just online).</a:t>
            </a:r>
          </a:p>
          <a:p>
            <a:pPr marL="0" indent="0">
              <a:buNone/>
            </a:pPr>
            <a:endParaRPr lang="en-GB" sz="2800" dirty="0"/>
          </a:p>
          <a:p>
            <a:pPr marL="0" indent="0">
              <a:buNone/>
            </a:pPr>
            <a:r>
              <a:rPr lang="en-GB" sz="2800" dirty="0"/>
              <a:t>Ensure you advise the estate agents that you are backed by the UHBW Guarantor Scheme. </a:t>
            </a:r>
          </a:p>
          <a:p>
            <a:pPr marL="0" indent="0">
              <a:buNone/>
            </a:pPr>
            <a:endParaRPr lang="en-GB" sz="2800" b="1"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61593" y="4735776"/>
            <a:ext cx="956176" cy="987897"/>
          </a:xfrm>
          <a:prstGeom prst="rect">
            <a:avLst/>
          </a:prstGeom>
        </p:spPr>
      </p:pic>
    </p:spTree>
    <p:extLst>
      <p:ext uri="{BB962C8B-B14F-4D97-AF65-F5344CB8AC3E}">
        <p14:creationId xmlns:p14="http://schemas.microsoft.com/office/powerpoint/2010/main" val="291641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rgbClr val="00B0F0"/>
                </a:solidFill>
              </a:rPr>
              <a:t>Different tenancies</a:t>
            </a:r>
            <a:endParaRPr lang="en-GB" b="1" dirty="0">
              <a:solidFill>
                <a:srgbClr val="00B0F0"/>
              </a:solidFill>
            </a:endParaRP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525515" y="1700465"/>
            <a:ext cx="10695104" cy="5663089"/>
          </a:xfrm>
          <a:prstGeom prst="rect">
            <a:avLst/>
          </a:prstGeom>
          <a:noFill/>
        </p:spPr>
        <p:txBody>
          <a:bodyPr wrap="square" rtlCol="0">
            <a:spAutoFit/>
          </a:bodyPr>
          <a:lstStyle/>
          <a:p>
            <a:pPr marL="0" indent="0">
              <a:buNone/>
            </a:pPr>
            <a:r>
              <a:rPr lang="en-GB" sz="2800" b="1" dirty="0"/>
              <a:t>A tenancy agreement is a contractual agreement with a Landlord </a:t>
            </a:r>
          </a:p>
          <a:p>
            <a:pPr marL="0" indent="0">
              <a:buNone/>
            </a:pPr>
            <a:r>
              <a:rPr lang="en-GB" sz="2000" dirty="0"/>
              <a:t>(The owner of a property)</a:t>
            </a:r>
          </a:p>
          <a:p>
            <a:pPr marL="0" indent="0">
              <a:buNone/>
            </a:pPr>
            <a:endParaRPr lang="en-GB" sz="2000" dirty="0"/>
          </a:p>
          <a:p>
            <a:pPr marL="0" indent="0">
              <a:buNone/>
            </a:pPr>
            <a:r>
              <a:rPr lang="en-GB" sz="2400" dirty="0"/>
              <a:t>There are two different types of tenancy that you will most likely enter into: </a:t>
            </a:r>
          </a:p>
          <a:p>
            <a:pPr lvl="1">
              <a:buFontTx/>
              <a:buChar char="-"/>
            </a:pPr>
            <a:endParaRPr lang="en-GB" sz="2400" b="1" dirty="0"/>
          </a:p>
          <a:p>
            <a:pPr lvl="1">
              <a:buFontTx/>
              <a:buChar char="-"/>
            </a:pPr>
            <a:r>
              <a:rPr lang="en-GB" sz="2400" b="1" dirty="0"/>
              <a:t>Assured Shorthold Tenancy </a:t>
            </a:r>
          </a:p>
          <a:p>
            <a:pPr marL="400050" lvl="1" indent="0">
              <a:buNone/>
            </a:pPr>
            <a:r>
              <a:rPr lang="en-GB" sz="2400" dirty="0"/>
              <a:t>Your landlord does not live in the property </a:t>
            </a:r>
          </a:p>
          <a:p>
            <a:pPr marL="400050" lvl="1" indent="0">
              <a:buNone/>
            </a:pPr>
            <a:endParaRPr lang="en-GB" sz="2400" dirty="0"/>
          </a:p>
          <a:p>
            <a:pPr lvl="1">
              <a:buFontTx/>
              <a:buChar char="-"/>
            </a:pPr>
            <a:r>
              <a:rPr lang="en-GB" sz="2400" b="1" dirty="0"/>
              <a:t>Excluded Tenancy/License</a:t>
            </a:r>
          </a:p>
          <a:p>
            <a:pPr marL="400050" lvl="1" indent="0">
              <a:buNone/>
            </a:pPr>
            <a:r>
              <a:rPr lang="en-GB" sz="2400" dirty="0"/>
              <a:t>You lodge with your landlord and share rooms with them, like a kitchen or bathroom</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endParaRPr lang="en-GB"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61593" y="4735776"/>
            <a:ext cx="956176" cy="987897"/>
          </a:xfrm>
          <a:prstGeom prst="rect">
            <a:avLst/>
          </a:prstGeom>
        </p:spPr>
      </p:pic>
    </p:spTree>
    <p:extLst>
      <p:ext uri="{BB962C8B-B14F-4D97-AF65-F5344CB8AC3E}">
        <p14:creationId xmlns:p14="http://schemas.microsoft.com/office/powerpoint/2010/main" val="392666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232552" y="411701"/>
            <a:ext cx="7082648"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rgbClr val="00B0F0"/>
                </a:solidFill>
              </a:rPr>
              <a:t>Key things you need to know</a:t>
            </a:r>
            <a:endParaRPr lang="en-GB" b="1" dirty="0">
              <a:solidFill>
                <a:srgbClr val="00B0F0"/>
              </a:solidFill>
            </a:endParaRP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5" name="TextBox 4">
            <a:extLst>
              <a:ext uri="{FF2B5EF4-FFF2-40B4-BE49-F238E27FC236}">
                <a16:creationId xmlns:a16="http://schemas.microsoft.com/office/drawing/2014/main" id="{D8B0CB4E-7B78-9F87-B8EB-AD82D5A79E93}"/>
              </a:ext>
            </a:extLst>
          </p:cNvPr>
          <p:cNvSpPr txBox="1"/>
          <p:nvPr/>
        </p:nvSpPr>
        <p:spPr>
          <a:xfrm>
            <a:off x="603681" y="1604656"/>
            <a:ext cx="10884024" cy="4154984"/>
          </a:xfrm>
          <a:prstGeom prst="rect">
            <a:avLst/>
          </a:prstGeom>
          <a:noFill/>
        </p:spPr>
        <p:txBody>
          <a:bodyPr wrap="square">
            <a:spAutoFit/>
          </a:bodyPr>
          <a:lstStyle/>
          <a:p>
            <a:r>
              <a:rPr lang="en-GB" sz="2000" b="1" dirty="0"/>
              <a:t>       </a:t>
            </a:r>
            <a:r>
              <a:rPr lang="en-GB" sz="2400" b="1" dirty="0"/>
              <a:t>How much is your deposit?</a:t>
            </a:r>
          </a:p>
          <a:p>
            <a:pPr marL="685800" lvl="1" indent="-285750">
              <a:buFont typeface="Arial" panose="020B0604020202020204" pitchFamily="34" charset="0"/>
              <a:buChar char="•"/>
            </a:pPr>
            <a:r>
              <a:rPr lang="en-GB" sz="2000" dirty="0"/>
              <a:t>Tenancy Deposit - not more than 5 weeks’ worth of rent. </a:t>
            </a:r>
          </a:p>
          <a:p>
            <a:pPr marL="400050" lvl="1"/>
            <a:endParaRPr lang="en-GB" sz="2000" dirty="0"/>
          </a:p>
          <a:p>
            <a:pPr marL="685800" lvl="1" indent="-285750">
              <a:buFont typeface="Arial" panose="020B0604020202020204" pitchFamily="34" charset="0"/>
              <a:buChar char="•"/>
            </a:pPr>
            <a:r>
              <a:rPr lang="en-GB" sz="2000" dirty="0"/>
              <a:t>The deposit must be refundable at the end of the tenancy within 10 days (subject to the rent being paid and the property being returned in good condition)</a:t>
            </a:r>
          </a:p>
          <a:p>
            <a:pPr marL="400050" lvl="1"/>
            <a:endParaRPr lang="en-GB" sz="2000" dirty="0"/>
          </a:p>
          <a:p>
            <a:pPr marL="685800" lvl="1" indent="-285750">
              <a:buFont typeface="Arial" panose="020B0604020202020204" pitchFamily="34" charset="0"/>
              <a:buChar char="•"/>
            </a:pPr>
            <a:r>
              <a:rPr lang="en-GB" sz="2000" dirty="0"/>
              <a:t>Your deposit in - Deposit protection Scheme</a:t>
            </a:r>
          </a:p>
          <a:p>
            <a:pPr marL="685800" lvl="1" indent="-285750">
              <a:buFont typeface="Arial" panose="020B0604020202020204" pitchFamily="34" charset="0"/>
              <a:buChar char="•"/>
            </a:pPr>
            <a:endParaRPr lang="en-GB" sz="1600" b="1" dirty="0"/>
          </a:p>
          <a:p>
            <a:pPr marL="400050" lvl="1" indent="0">
              <a:buNone/>
            </a:pPr>
            <a:r>
              <a:rPr lang="en-GB" sz="2400" b="1" dirty="0"/>
              <a:t>How much can you afford to pay on rent? </a:t>
            </a:r>
          </a:p>
          <a:p>
            <a:pPr marL="685800" lvl="1" indent="-285750">
              <a:buFont typeface="Arial" panose="020B0604020202020204" pitchFamily="34" charset="0"/>
              <a:buChar char="•"/>
            </a:pPr>
            <a:r>
              <a:rPr lang="en-GB" sz="2000" dirty="0"/>
              <a:t>Consider the region of £550 - £650 per calendar month for a room, £900-1200 for a house depending on your salary . Depending on Bristol/Weston.</a:t>
            </a:r>
          </a:p>
          <a:p>
            <a:pPr marL="400050" lvl="1"/>
            <a:endParaRPr lang="en-GB" sz="2000" dirty="0"/>
          </a:p>
          <a:p>
            <a:pPr marL="685800" lvl="1" indent="-285750">
              <a:buFont typeface="Arial" panose="020B0604020202020204" pitchFamily="34" charset="0"/>
              <a:buChar char="•"/>
            </a:pPr>
            <a:r>
              <a:rPr lang="en-GB" sz="2000" dirty="0"/>
              <a:t>Need to consider - cost of bills and Council tax. </a:t>
            </a:r>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768929" y="4723014"/>
            <a:ext cx="956176" cy="987897"/>
          </a:xfrm>
          <a:prstGeom prst="rect">
            <a:avLst/>
          </a:prstGeom>
        </p:spPr>
      </p:pic>
    </p:spTree>
    <p:extLst>
      <p:ext uri="{BB962C8B-B14F-4D97-AF65-F5344CB8AC3E}">
        <p14:creationId xmlns:p14="http://schemas.microsoft.com/office/powerpoint/2010/main" val="187897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Have your finances ready</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8" name="TextBox 7">
            <a:extLst>
              <a:ext uri="{FF2B5EF4-FFF2-40B4-BE49-F238E27FC236}">
                <a16:creationId xmlns:a16="http://schemas.microsoft.com/office/drawing/2014/main" id="{33FF7B38-25B8-2069-0FE5-CD35F74FE02F}"/>
              </a:ext>
            </a:extLst>
          </p:cNvPr>
          <p:cNvSpPr txBox="1"/>
          <p:nvPr/>
        </p:nvSpPr>
        <p:spPr>
          <a:xfrm>
            <a:off x="1003177" y="1488711"/>
            <a:ext cx="10253708" cy="4401205"/>
          </a:xfrm>
          <a:prstGeom prst="rect">
            <a:avLst/>
          </a:prstGeom>
          <a:noFill/>
        </p:spPr>
        <p:txBody>
          <a:bodyPr wrap="square">
            <a:spAutoFit/>
          </a:bodyPr>
          <a:lstStyle/>
          <a:p>
            <a:pPr marL="800100" lvl="1" indent="-342900">
              <a:buFont typeface="Arial" panose="020B0604020202020204" pitchFamily="34" charset="0"/>
              <a:buChar char="•"/>
            </a:pPr>
            <a:r>
              <a:rPr lang="en-GB" sz="2800" b="1" dirty="0"/>
              <a:t>Holding Deposit </a:t>
            </a:r>
            <a:r>
              <a:rPr lang="en-GB" sz="2800" dirty="0"/>
              <a:t>(equal to 1 week's rent)</a:t>
            </a:r>
            <a:r>
              <a:rPr lang="en-GB" sz="2800" b="0" i="0" dirty="0">
                <a:solidFill>
                  <a:srgbClr val="000000"/>
                </a:solidFill>
                <a:effectLst/>
                <a:latin typeface="Calibri" panose="020F0502020204030204" pitchFamily="34" charset="0"/>
              </a:rPr>
              <a:t> - </a:t>
            </a:r>
            <a:r>
              <a:rPr lang="en-GB" sz="2800" b="0" i="0" u="sng" dirty="0">
                <a:solidFill>
                  <a:srgbClr val="000000"/>
                </a:solidFill>
                <a:effectLst/>
                <a:latin typeface="Calibri" panose="020F0502020204030204" pitchFamily="34" charset="0"/>
              </a:rPr>
              <a:t>is not refundable- it will be stated on the application which will need to be signed after a viewing if you decide to secure the property</a:t>
            </a:r>
          </a:p>
          <a:p>
            <a:pPr lvl="1"/>
            <a:endParaRPr lang="en-GB" sz="2800" u="sng" dirty="0"/>
          </a:p>
          <a:p>
            <a:pPr marL="800100" lvl="1" indent="-342900">
              <a:buFont typeface="Arial" panose="020B0604020202020204" pitchFamily="34" charset="0"/>
              <a:buChar char="•"/>
            </a:pPr>
            <a:r>
              <a:rPr lang="en-GB" sz="2800" b="1" dirty="0"/>
              <a:t>Tenancy Security Deposit </a:t>
            </a:r>
          </a:p>
          <a:p>
            <a:pPr marL="800100" lvl="1" indent="-342900">
              <a:buFont typeface="Arial" panose="020B0604020202020204" pitchFamily="34" charset="0"/>
              <a:buChar char="•"/>
            </a:pPr>
            <a:endParaRPr lang="en-GB" sz="2800" b="1" dirty="0"/>
          </a:p>
          <a:p>
            <a:pPr marL="800100" lvl="1" indent="-342900">
              <a:buFont typeface="Arial" panose="020B0604020202020204" pitchFamily="34" charset="0"/>
              <a:buChar char="•"/>
            </a:pPr>
            <a:r>
              <a:rPr lang="en-GB" sz="2800" b="1" dirty="0"/>
              <a:t>First months rent</a:t>
            </a:r>
            <a:r>
              <a:rPr lang="en-GB" sz="2800" dirty="0"/>
              <a:t>-</a:t>
            </a:r>
            <a:r>
              <a:rPr lang="en-GB" sz="2800" u="sng" dirty="0"/>
              <a:t>minus deduction of holding deposit</a:t>
            </a:r>
          </a:p>
          <a:p>
            <a:pPr lvl="1"/>
            <a:endParaRPr lang="en-GB" sz="2800" u="sng" dirty="0"/>
          </a:p>
          <a:p>
            <a:pPr marL="800100" lvl="1" indent="-342900">
              <a:buFont typeface="Arial" panose="020B0604020202020204" pitchFamily="34" charset="0"/>
              <a:buChar char="•"/>
            </a:pPr>
            <a:r>
              <a:rPr lang="en-GB" sz="2800" dirty="0"/>
              <a:t>If you do not move into a furnished property, you may have to consider buying furniture like a bed, wardrobe etc.</a:t>
            </a:r>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71285" y="4798488"/>
            <a:ext cx="956176" cy="987897"/>
          </a:xfrm>
          <a:prstGeom prst="rect">
            <a:avLst/>
          </a:prstGeom>
        </p:spPr>
      </p:pic>
    </p:spTree>
    <p:extLst>
      <p:ext uri="{BB962C8B-B14F-4D97-AF65-F5344CB8AC3E}">
        <p14:creationId xmlns:p14="http://schemas.microsoft.com/office/powerpoint/2010/main" val="316850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7124662"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When do you need to move in?</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8715371"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518062"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525515" y="1917031"/>
            <a:ext cx="10695104" cy="2677656"/>
          </a:xfrm>
          <a:prstGeom prst="rect">
            <a:avLst/>
          </a:prstGeom>
          <a:noFill/>
        </p:spPr>
        <p:txBody>
          <a:bodyPr wrap="square" rtlCol="0">
            <a:spAutoFit/>
          </a:bodyPr>
          <a:lstStyle/>
          <a:p>
            <a:pPr marL="914400" lvl="1" indent="-457200">
              <a:buFont typeface="Arial" panose="020B0604020202020204" pitchFamily="34" charset="0"/>
              <a:buChar char="•"/>
            </a:pPr>
            <a:r>
              <a:rPr lang="en-GB" sz="2800" dirty="0"/>
              <a:t>Most rental properties on the market are available to view up to 8 weeks before they are available to move into. </a:t>
            </a:r>
          </a:p>
          <a:p>
            <a:pPr marL="914400" lvl="1" indent="-457200">
              <a:buFont typeface="Arial" panose="020B0604020202020204" pitchFamily="34" charset="0"/>
              <a:buChar char="•"/>
            </a:pPr>
            <a:endParaRPr lang="en-GB" sz="2800" dirty="0"/>
          </a:p>
          <a:p>
            <a:pPr marL="914400" lvl="1" indent="-457200">
              <a:buFont typeface="Arial" panose="020B0604020202020204" pitchFamily="34" charset="0"/>
              <a:buChar char="•"/>
            </a:pPr>
            <a:r>
              <a:rPr lang="en-GB" sz="2800" dirty="0"/>
              <a:t>Most estate agents will </a:t>
            </a:r>
            <a:r>
              <a:rPr lang="en-GB" sz="2800" b="1" dirty="0">
                <a:solidFill>
                  <a:srgbClr val="FF0000"/>
                </a:solidFill>
              </a:rPr>
              <a:t>register you </a:t>
            </a:r>
            <a:r>
              <a:rPr lang="en-GB" sz="2800" dirty="0"/>
              <a:t>as an applicant and then they can keep you updated when properties that are suitable for you become available</a:t>
            </a:r>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61593" y="4723014"/>
            <a:ext cx="956176" cy="987897"/>
          </a:xfrm>
          <a:prstGeom prst="rect">
            <a:avLst/>
          </a:prstGeom>
        </p:spPr>
      </p:pic>
    </p:spTree>
    <p:extLst>
      <p:ext uri="{BB962C8B-B14F-4D97-AF65-F5344CB8AC3E}">
        <p14:creationId xmlns:p14="http://schemas.microsoft.com/office/powerpoint/2010/main" val="120442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Looking for your new home</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525515" y="1283374"/>
            <a:ext cx="10695104" cy="4401205"/>
          </a:xfrm>
          <a:prstGeom prst="rect">
            <a:avLst/>
          </a:prstGeom>
          <a:noFill/>
        </p:spPr>
        <p:txBody>
          <a:bodyPr wrap="square" rtlCol="0">
            <a:spAutoFit/>
          </a:bodyPr>
          <a:lstStyle/>
          <a:p>
            <a:endParaRPr lang="en-GB" sz="2800" b="1" dirty="0"/>
          </a:p>
          <a:p>
            <a:r>
              <a:rPr lang="en-GB" sz="2400" b="1" dirty="0"/>
              <a:t>Things to check: </a:t>
            </a:r>
          </a:p>
          <a:p>
            <a:pPr marL="800100" lvl="1" indent="-342900">
              <a:buFont typeface="Arial" panose="020B0604020202020204" pitchFamily="34" charset="0"/>
              <a:buChar char="•"/>
            </a:pPr>
            <a:r>
              <a:rPr lang="en-GB" sz="2000" dirty="0"/>
              <a:t>Is the requested deposit not more than 5 week's worth of rent?</a:t>
            </a:r>
          </a:p>
          <a:p>
            <a:pPr marL="800100" lvl="1" indent="-342900">
              <a:buFont typeface="Arial" panose="020B0604020202020204" pitchFamily="34" charset="0"/>
              <a:buChar char="•"/>
            </a:pPr>
            <a:r>
              <a:rPr lang="en-GB" sz="2000" dirty="0"/>
              <a:t>Is your deposit protected in a government approved scheme (DPS/TDS)?</a:t>
            </a:r>
          </a:p>
          <a:p>
            <a:pPr marL="800100" lvl="1" indent="-342900">
              <a:buFont typeface="Arial" panose="020B0604020202020204" pitchFamily="34" charset="0"/>
              <a:buChar char="•"/>
            </a:pPr>
            <a:r>
              <a:rPr lang="en-GB" sz="2000" dirty="0"/>
              <a:t>What are the rules regarding pets &amp; smoking in the property?</a:t>
            </a:r>
          </a:p>
          <a:p>
            <a:pPr marL="800100" lvl="1" indent="-342900">
              <a:buFont typeface="Arial" panose="020B0604020202020204" pitchFamily="34" charset="0"/>
              <a:buChar char="•"/>
            </a:pPr>
            <a:r>
              <a:rPr lang="en-GB" sz="2000" dirty="0"/>
              <a:t>Who will be responsible for paying the bills, is this included in the cost of the rent?</a:t>
            </a:r>
          </a:p>
          <a:p>
            <a:pPr marL="800100" lvl="1" indent="-342900">
              <a:buFont typeface="Arial" panose="020B0604020202020204" pitchFamily="34" charset="0"/>
              <a:buChar char="•"/>
            </a:pPr>
            <a:r>
              <a:rPr lang="en-GB" sz="2000" dirty="0"/>
              <a:t>Are there smoke alarms and carbon monoxide detectors in the property? </a:t>
            </a:r>
          </a:p>
          <a:p>
            <a:pPr marL="800100" lvl="1" indent="-342900">
              <a:buFont typeface="Arial" panose="020B0604020202020204" pitchFamily="34" charset="0"/>
              <a:buChar char="•"/>
            </a:pPr>
            <a:r>
              <a:rPr lang="en-GB" sz="2000" dirty="0"/>
              <a:t>Is the property safe, healthy and free from things that could cause serious harm?</a:t>
            </a:r>
          </a:p>
          <a:p>
            <a:pPr>
              <a:buFont typeface="Courier New" panose="02070309020205020404" pitchFamily="49" charset="0"/>
              <a:buChar char="o"/>
            </a:pPr>
            <a:endParaRPr lang="en-GB" sz="2000" dirty="0"/>
          </a:p>
          <a:p>
            <a:pPr marL="0" indent="0">
              <a:buNone/>
            </a:pPr>
            <a:r>
              <a:rPr lang="en-GB" sz="2000" dirty="0"/>
              <a:t>If the property that you are moving into is an </a:t>
            </a:r>
            <a:r>
              <a:rPr lang="en-GB" sz="2000" b="1" dirty="0"/>
              <a:t>HMO</a:t>
            </a:r>
            <a:r>
              <a:rPr lang="en-GB" sz="2000" dirty="0"/>
              <a:t> ( a property where three or more unrelated people are sharing facilities e.g. kitchen or bathroom) by law the landlord is required to provide you with a statement of the terms on which they live in the property.</a:t>
            </a:r>
          </a:p>
          <a:p>
            <a:r>
              <a:rPr lang="en-GB" sz="2800" b="1" dirty="0"/>
              <a:t> </a:t>
            </a:r>
            <a:r>
              <a:rPr lang="en-GB" sz="2000" b="1" dirty="0"/>
              <a:t>(Please be aware of </a:t>
            </a:r>
            <a:r>
              <a:rPr lang="en-GB" sz="2000" b="1"/>
              <a:t>potential Fraudulent Properties)</a:t>
            </a:r>
            <a:endParaRPr lang="en-GB" sz="2800" b="1"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46388" y="4842032"/>
            <a:ext cx="956176" cy="987897"/>
          </a:xfrm>
          <a:prstGeom prst="rect">
            <a:avLst/>
          </a:prstGeom>
        </p:spPr>
      </p:pic>
    </p:spTree>
    <p:extLst>
      <p:ext uri="{BB962C8B-B14F-4D97-AF65-F5344CB8AC3E}">
        <p14:creationId xmlns:p14="http://schemas.microsoft.com/office/powerpoint/2010/main" val="20505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85436"/>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Your new home</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525515" y="1078670"/>
            <a:ext cx="10695104" cy="6093976"/>
          </a:xfrm>
          <a:prstGeom prst="rect">
            <a:avLst/>
          </a:prstGeom>
          <a:noFill/>
        </p:spPr>
        <p:txBody>
          <a:bodyPr wrap="square" rtlCol="0">
            <a:spAutoFit/>
          </a:bodyPr>
          <a:lstStyle/>
          <a:p>
            <a:pPr marL="57150" indent="0">
              <a:buNone/>
            </a:pPr>
            <a:r>
              <a:rPr lang="en-GB" sz="2000" b="1" dirty="0"/>
              <a:t>Once you have found a property/room you would like to rent, it is strongly advised to check all the paperwork you have been provided;</a:t>
            </a:r>
          </a:p>
          <a:p>
            <a:pPr marL="742950" lvl="1" indent="-285750">
              <a:buFont typeface="Arial" panose="020B0604020202020204" pitchFamily="34" charset="0"/>
              <a:buChar char="•"/>
            </a:pPr>
            <a:r>
              <a:rPr lang="en-GB" dirty="0"/>
              <a:t>Make sure you have a </a:t>
            </a:r>
            <a:r>
              <a:rPr lang="en-GB" b="1" dirty="0">
                <a:solidFill>
                  <a:schemeClr val="accent1">
                    <a:lumMod val="75000"/>
                  </a:schemeClr>
                </a:solidFill>
              </a:rPr>
              <a:t>written tenancy agreement</a:t>
            </a:r>
            <a:r>
              <a:rPr lang="en-GB" dirty="0"/>
              <a:t>, you will need to read this carefully before you sign so you understand what rights and responsibilities you will have.</a:t>
            </a:r>
          </a:p>
          <a:p>
            <a:pPr marL="742950" lvl="1" indent="-285750">
              <a:buFont typeface="Arial" panose="020B0604020202020204" pitchFamily="34" charset="0"/>
              <a:buChar char="•"/>
            </a:pPr>
            <a:r>
              <a:rPr lang="en-GB" b="1" dirty="0">
                <a:solidFill>
                  <a:schemeClr val="accent1">
                    <a:lumMod val="75000"/>
                  </a:schemeClr>
                </a:solidFill>
              </a:rPr>
              <a:t>Agree an inventory </a:t>
            </a:r>
            <a:r>
              <a:rPr lang="en-GB" dirty="0"/>
              <a:t>with your landlord of what has been provided by them and the condition that it is in, so you are protected at the end of your tenancy. Make sure you highlight any existing damages on the form before you sign it. </a:t>
            </a:r>
          </a:p>
          <a:p>
            <a:pPr marL="742950" lvl="1" indent="-285750">
              <a:buFont typeface="Arial" panose="020B0604020202020204" pitchFamily="34" charset="0"/>
              <a:buChar char="•"/>
            </a:pPr>
            <a:r>
              <a:rPr lang="en-GB" dirty="0"/>
              <a:t>Take a </a:t>
            </a:r>
            <a:r>
              <a:rPr lang="en-GB" b="1" dirty="0">
                <a:solidFill>
                  <a:schemeClr val="accent1">
                    <a:lumMod val="75000"/>
                  </a:schemeClr>
                </a:solidFill>
              </a:rPr>
              <a:t>meter reading </a:t>
            </a:r>
            <a:r>
              <a:rPr lang="en-GB" dirty="0"/>
              <a:t>when you move in, with the date and time. This will stop you paying for previous tenants bills.</a:t>
            </a:r>
          </a:p>
          <a:p>
            <a:pPr marL="742950" lvl="1" indent="-285750">
              <a:buFont typeface="Arial" panose="020B0604020202020204" pitchFamily="34" charset="0"/>
              <a:buChar char="•"/>
            </a:pPr>
            <a:r>
              <a:rPr lang="en-GB" b="1" dirty="0">
                <a:solidFill>
                  <a:schemeClr val="accent1">
                    <a:lumMod val="75000"/>
                  </a:schemeClr>
                </a:solidFill>
              </a:rPr>
              <a:t>Video</a:t>
            </a:r>
            <a:r>
              <a:rPr lang="en-GB" dirty="0"/>
              <a:t> of the whole place</a:t>
            </a:r>
          </a:p>
          <a:p>
            <a:pPr marL="742950" lvl="1" indent="-285750">
              <a:buFont typeface="Arial" panose="020B0604020202020204" pitchFamily="34" charset="0"/>
              <a:buChar char="•"/>
            </a:pPr>
            <a:r>
              <a:rPr lang="en-GB" dirty="0"/>
              <a:t>Request a code of practice from your landlord </a:t>
            </a:r>
          </a:p>
          <a:p>
            <a:pPr marL="57150" indent="0">
              <a:buNone/>
            </a:pPr>
            <a:endParaRPr lang="en-GB" sz="2000" dirty="0"/>
          </a:p>
          <a:p>
            <a:pPr marL="57150" indent="0">
              <a:buNone/>
            </a:pPr>
            <a:r>
              <a:rPr lang="en-GB" sz="2000" b="1" dirty="0"/>
              <a:t>Your landlord must provide you with the following:  </a:t>
            </a:r>
          </a:p>
          <a:p>
            <a:pPr marL="1085850" lvl="1" indent="-285750">
              <a:buFont typeface="Arial" panose="020B0604020202020204" pitchFamily="34" charset="0"/>
              <a:buChar char="•"/>
            </a:pPr>
            <a:r>
              <a:rPr lang="en-GB" sz="2000" dirty="0"/>
              <a:t>A gas safety certificate</a:t>
            </a:r>
          </a:p>
          <a:p>
            <a:pPr marL="1085850" lvl="1" indent="-285750">
              <a:buFont typeface="Arial" panose="020B0604020202020204" pitchFamily="34" charset="0"/>
              <a:buChar char="•"/>
            </a:pPr>
            <a:r>
              <a:rPr lang="en-GB" sz="2000" dirty="0"/>
              <a:t>Deposit information- DPS/TDS (if you have been required to pay a deposit)</a:t>
            </a:r>
          </a:p>
          <a:p>
            <a:pPr marL="1085850" lvl="1" indent="-285750">
              <a:buFont typeface="Arial" panose="020B0604020202020204" pitchFamily="34" charset="0"/>
              <a:buChar char="•"/>
            </a:pPr>
            <a:r>
              <a:rPr lang="en-GB" sz="2000" dirty="0"/>
              <a:t>The Energy Performance Certificate</a:t>
            </a:r>
          </a:p>
          <a:p>
            <a:pPr marL="1085850" lvl="1" indent="-285750">
              <a:buFont typeface="Arial" panose="020B0604020202020204" pitchFamily="34" charset="0"/>
              <a:buChar char="•"/>
            </a:pPr>
            <a:r>
              <a:rPr lang="en-GB" sz="2000" dirty="0"/>
              <a:t>Evidence that both the smoke &amp; carbon monoxide alarms are working</a:t>
            </a:r>
          </a:p>
          <a:p>
            <a:endParaRPr lang="en-GB" sz="4000" dirty="0"/>
          </a:p>
          <a:p>
            <a:r>
              <a:rPr lang="en-GB" sz="2800" b="1" dirty="0"/>
              <a:t> </a:t>
            </a:r>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46388" y="4837293"/>
            <a:ext cx="956176" cy="987897"/>
          </a:xfrm>
          <a:prstGeom prst="rect">
            <a:avLst/>
          </a:prstGeom>
        </p:spPr>
      </p:pic>
    </p:spTree>
    <p:extLst>
      <p:ext uri="{BB962C8B-B14F-4D97-AF65-F5344CB8AC3E}">
        <p14:creationId xmlns:p14="http://schemas.microsoft.com/office/powerpoint/2010/main" val="754732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2b6e3b9f-3ded-4b7f-b123-419523b042e0"/>
  <p:tag name="SLIDO_EVENT_SECTION_UUID" val="060c9ff3-03ca-4d7a-ae33-76bc9163d7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TotalTime>
  <Words>1530</Words>
  <Application>Microsoft Office PowerPoint</Application>
  <PresentationFormat>Widescreen</PresentationFormat>
  <Paragraphs>137</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Courier New</vt:lpstr>
      <vt:lpstr>Frutiger LT Std 45 Light</vt:lpstr>
      <vt:lpstr>Futura Medium</vt:lpstr>
      <vt:lpstr>Futura PT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UHBW Graduate Management  Scheme 2020</dc:title>
  <dc:creator>Tabitha Stead</dc:creator>
  <cp:lastModifiedBy>Tharun Jose</cp:lastModifiedBy>
  <cp:revision>118</cp:revision>
  <dcterms:created xsi:type="dcterms:W3CDTF">2020-07-29T10:12:29Z</dcterms:created>
  <dcterms:modified xsi:type="dcterms:W3CDTF">2024-07-30T08:15:10Z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1.8.0.4807</vt:lpwstr>
  </property>
</Properties>
</file>